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50"/>
  </p:notesMasterIdLst>
  <p:handoutMasterIdLst>
    <p:handoutMasterId r:id="rId51"/>
  </p:handoutMasterIdLst>
  <p:sldIdLst>
    <p:sldId id="345" r:id="rId2"/>
    <p:sldId id="475" r:id="rId3"/>
    <p:sldId id="482" r:id="rId4"/>
    <p:sldId id="476" r:id="rId5"/>
    <p:sldId id="477" r:id="rId6"/>
    <p:sldId id="524" r:id="rId7"/>
    <p:sldId id="556" r:id="rId8"/>
    <p:sldId id="525" r:id="rId9"/>
    <p:sldId id="526" r:id="rId10"/>
    <p:sldId id="532" r:id="rId11"/>
    <p:sldId id="502" r:id="rId12"/>
    <p:sldId id="478" r:id="rId13"/>
    <p:sldId id="503" r:id="rId14"/>
    <p:sldId id="483" r:id="rId15"/>
    <p:sldId id="479" r:id="rId16"/>
    <p:sldId id="480" r:id="rId17"/>
    <p:sldId id="505" r:id="rId18"/>
    <p:sldId id="504" r:id="rId19"/>
    <p:sldId id="489" r:id="rId20"/>
    <p:sldId id="487" r:id="rId21"/>
    <p:sldId id="491" r:id="rId22"/>
    <p:sldId id="488" r:id="rId23"/>
    <p:sldId id="493" r:id="rId24"/>
    <p:sldId id="494" r:id="rId25"/>
    <p:sldId id="522" r:id="rId26"/>
    <p:sldId id="518" r:id="rId27"/>
    <p:sldId id="555" r:id="rId28"/>
    <p:sldId id="533" r:id="rId29"/>
    <p:sldId id="534" r:id="rId30"/>
    <p:sldId id="535" r:id="rId31"/>
    <p:sldId id="537" r:id="rId32"/>
    <p:sldId id="538" r:id="rId33"/>
    <p:sldId id="539" r:id="rId34"/>
    <p:sldId id="540" r:id="rId35"/>
    <p:sldId id="541" r:id="rId36"/>
    <p:sldId id="542" r:id="rId37"/>
    <p:sldId id="543" r:id="rId38"/>
    <p:sldId id="544" r:id="rId39"/>
    <p:sldId id="545" r:id="rId40"/>
    <p:sldId id="546" r:id="rId41"/>
    <p:sldId id="547" r:id="rId42"/>
    <p:sldId id="548" r:id="rId43"/>
    <p:sldId id="549" r:id="rId44"/>
    <p:sldId id="550" r:id="rId45"/>
    <p:sldId id="551" r:id="rId46"/>
    <p:sldId id="552" r:id="rId47"/>
    <p:sldId id="553" r:id="rId48"/>
    <p:sldId id="554" r:id="rId4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Impact" panose="020B080603090205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Impact" panose="020B080603090205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Impact" panose="020B080603090205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Impact" panose="020B080603090205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Impact" panose="020B0806030902050204" pitchFamily="34" charset="0"/>
        <a:ea typeface="+mn-ea"/>
        <a:cs typeface="+mn-cs"/>
      </a:defRPr>
    </a:lvl5pPr>
    <a:lvl6pPr marL="2286000" algn="l" defTabSz="914400" rtl="0" eaLnBrk="1" latinLnBrk="0" hangingPunct="1">
      <a:defRPr sz="2400" kern="1200">
        <a:solidFill>
          <a:schemeClr val="tx1"/>
        </a:solidFill>
        <a:latin typeface="Impact" panose="020B0806030902050204" pitchFamily="34" charset="0"/>
        <a:ea typeface="+mn-ea"/>
        <a:cs typeface="+mn-cs"/>
      </a:defRPr>
    </a:lvl6pPr>
    <a:lvl7pPr marL="2743200" algn="l" defTabSz="914400" rtl="0" eaLnBrk="1" latinLnBrk="0" hangingPunct="1">
      <a:defRPr sz="2400" kern="1200">
        <a:solidFill>
          <a:schemeClr val="tx1"/>
        </a:solidFill>
        <a:latin typeface="Impact" panose="020B0806030902050204" pitchFamily="34" charset="0"/>
        <a:ea typeface="+mn-ea"/>
        <a:cs typeface="+mn-cs"/>
      </a:defRPr>
    </a:lvl7pPr>
    <a:lvl8pPr marL="3200400" algn="l" defTabSz="914400" rtl="0" eaLnBrk="1" latinLnBrk="0" hangingPunct="1">
      <a:defRPr sz="2400" kern="1200">
        <a:solidFill>
          <a:schemeClr val="tx1"/>
        </a:solidFill>
        <a:latin typeface="Impact" panose="020B0806030902050204" pitchFamily="34" charset="0"/>
        <a:ea typeface="+mn-ea"/>
        <a:cs typeface="+mn-cs"/>
      </a:defRPr>
    </a:lvl8pPr>
    <a:lvl9pPr marL="3657600" algn="l" defTabSz="914400" rtl="0" eaLnBrk="1" latinLnBrk="0" hangingPunct="1">
      <a:defRPr sz="2400" kern="1200">
        <a:solidFill>
          <a:schemeClr val="tx1"/>
        </a:solidFill>
        <a:latin typeface="Impact" panose="020B080603090205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FF"/>
    <a:srgbClr val="FF0000"/>
    <a:srgbClr val="FFFF00"/>
    <a:srgbClr val="CC0000"/>
    <a:srgbClr val="000099"/>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6595" autoAdjust="0"/>
  </p:normalViewPr>
  <p:slideViewPr>
    <p:cSldViewPr>
      <p:cViewPr varScale="1">
        <p:scale>
          <a:sx n="111" d="100"/>
          <a:sy n="111" d="100"/>
        </p:scale>
        <p:origin x="161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3972"/>
    </p:cViewPr>
  </p:sorterViewPr>
  <p:notesViewPr>
    <p:cSldViewPr>
      <p:cViewPr varScale="1">
        <p:scale>
          <a:sx n="53" d="100"/>
          <a:sy n="53" d="100"/>
        </p:scale>
        <p:origin x="-179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20000"/>
              </a:spcBef>
              <a:buFontTx/>
              <a:buChar char="•"/>
              <a:defRPr sz="1200">
                <a:latin typeface="Times New Roman" charset="0"/>
              </a:defRPr>
            </a:lvl1pPr>
          </a:lstStyle>
          <a:p>
            <a:pPr>
              <a:defRPr/>
            </a:pPr>
            <a:endParaRPr lang="en-US"/>
          </a:p>
        </p:txBody>
      </p:sp>
      <p:sp>
        <p:nvSpPr>
          <p:cNvPr id="460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20000"/>
              </a:spcBef>
              <a:buFontTx/>
              <a:buChar char="•"/>
              <a:defRPr sz="1200">
                <a:latin typeface="Times New Roman" charset="0"/>
              </a:defRPr>
            </a:lvl1pPr>
          </a:lstStyle>
          <a:p>
            <a:pPr>
              <a:defRPr/>
            </a:pPr>
            <a:endParaRPr lang="en-US"/>
          </a:p>
        </p:txBody>
      </p:sp>
      <p:sp>
        <p:nvSpPr>
          <p:cNvPr id="460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20000"/>
              </a:spcBef>
              <a:buFontTx/>
              <a:buChar char="•"/>
              <a:defRPr sz="1200">
                <a:latin typeface="Times New Roman" charset="0"/>
              </a:defRPr>
            </a:lvl1pPr>
          </a:lstStyle>
          <a:p>
            <a:pPr>
              <a:defRPr/>
            </a:pPr>
            <a:endParaRPr lang="en-US"/>
          </a:p>
        </p:txBody>
      </p:sp>
      <p:sp>
        <p:nvSpPr>
          <p:cNvPr id="4608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20000"/>
              </a:spcBef>
              <a:buFontTx/>
              <a:buChar char="•"/>
              <a:defRPr sz="1200">
                <a:latin typeface="Times New Roman" panose="02020603050405020304" pitchFamily="18" charset="0"/>
              </a:defRPr>
            </a:lvl1pPr>
          </a:lstStyle>
          <a:p>
            <a:fld id="{6592E001-6951-4EF3-862F-368455E8C63E}"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defRPr>
            </a:lvl1pPr>
          </a:lstStyle>
          <a:p>
            <a:pPr>
              <a:defRPr/>
            </a:pPr>
            <a:endParaRPr lang="en-GB"/>
          </a:p>
        </p:txBody>
      </p:sp>
      <p:sp>
        <p:nvSpPr>
          <p:cNvPr id="20582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defRPr>
            </a:lvl1pPr>
          </a:lstStyle>
          <a:p>
            <a:pPr>
              <a:defRPr/>
            </a:pPr>
            <a:endParaRPr lang="en-GB"/>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83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defRPr>
            </a:lvl1pPr>
          </a:lstStyle>
          <a:p>
            <a:pPr>
              <a:defRPr/>
            </a:pPr>
            <a:endParaRPr lang="en-GB"/>
          </a:p>
        </p:txBody>
      </p:sp>
      <p:sp>
        <p:nvSpPr>
          <p:cNvPr id="20583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anose="02020603050405020304" pitchFamily="18" charset="0"/>
              </a:defRPr>
            </a:lvl1pPr>
          </a:lstStyle>
          <a:p>
            <a:fld id="{C64A5255-8CF5-4562-81BE-576250B70C82}"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terra.nasa.gov/"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aqua.nasa.gov/"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terra.nasa.gov/"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aqua.nasa.gov/"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mailto:custserv@edcmail.cr.usgs.gov"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edc.usgs.gov/"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Impact" panose="020B0806030902050204" pitchFamily="34" charset="0"/>
              </a:defRPr>
            </a:lvl1pPr>
            <a:lvl2pPr marL="742950" indent="-285750">
              <a:defRPr sz="2400">
                <a:solidFill>
                  <a:schemeClr val="tx1"/>
                </a:solidFill>
                <a:latin typeface="Impact" panose="020B0806030902050204" pitchFamily="34" charset="0"/>
              </a:defRPr>
            </a:lvl2pPr>
            <a:lvl3pPr marL="1143000" indent="-228600">
              <a:defRPr sz="2400">
                <a:solidFill>
                  <a:schemeClr val="tx1"/>
                </a:solidFill>
                <a:latin typeface="Impact" panose="020B0806030902050204" pitchFamily="34" charset="0"/>
              </a:defRPr>
            </a:lvl3pPr>
            <a:lvl4pPr marL="1600200" indent="-228600">
              <a:defRPr sz="2400">
                <a:solidFill>
                  <a:schemeClr val="tx1"/>
                </a:solidFill>
                <a:latin typeface="Impact" panose="020B0806030902050204" pitchFamily="34" charset="0"/>
              </a:defRPr>
            </a:lvl4pPr>
            <a:lvl5pPr marL="2057400" indent="-228600">
              <a:defRPr sz="2400">
                <a:solidFill>
                  <a:schemeClr val="tx1"/>
                </a:solidFill>
                <a:latin typeface="Impact" panose="020B0806030902050204" pitchFamily="34" charset="0"/>
              </a:defRPr>
            </a:lvl5pPr>
            <a:lvl6pPr marL="2514600" indent="-228600" eaLnBrk="0" fontAlgn="base" hangingPunct="0">
              <a:spcBef>
                <a:spcPct val="0"/>
              </a:spcBef>
              <a:spcAft>
                <a:spcPct val="0"/>
              </a:spcAft>
              <a:defRPr sz="2400">
                <a:solidFill>
                  <a:schemeClr val="tx1"/>
                </a:solidFill>
                <a:latin typeface="Impact" panose="020B0806030902050204" pitchFamily="34" charset="0"/>
              </a:defRPr>
            </a:lvl6pPr>
            <a:lvl7pPr marL="2971800" indent="-228600" eaLnBrk="0" fontAlgn="base" hangingPunct="0">
              <a:spcBef>
                <a:spcPct val="0"/>
              </a:spcBef>
              <a:spcAft>
                <a:spcPct val="0"/>
              </a:spcAft>
              <a:defRPr sz="2400">
                <a:solidFill>
                  <a:schemeClr val="tx1"/>
                </a:solidFill>
                <a:latin typeface="Impact" panose="020B0806030902050204" pitchFamily="34" charset="0"/>
              </a:defRPr>
            </a:lvl7pPr>
            <a:lvl8pPr marL="3429000" indent="-228600" eaLnBrk="0" fontAlgn="base" hangingPunct="0">
              <a:spcBef>
                <a:spcPct val="0"/>
              </a:spcBef>
              <a:spcAft>
                <a:spcPct val="0"/>
              </a:spcAft>
              <a:defRPr sz="2400">
                <a:solidFill>
                  <a:schemeClr val="tx1"/>
                </a:solidFill>
                <a:latin typeface="Impact" panose="020B0806030902050204" pitchFamily="34" charset="0"/>
              </a:defRPr>
            </a:lvl8pPr>
            <a:lvl9pPr marL="3886200" indent="-228600" eaLnBrk="0" fontAlgn="base" hangingPunct="0">
              <a:spcBef>
                <a:spcPct val="0"/>
              </a:spcBef>
              <a:spcAft>
                <a:spcPct val="0"/>
              </a:spcAft>
              <a:defRPr sz="2400">
                <a:solidFill>
                  <a:schemeClr val="tx1"/>
                </a:solidFill>
                <a:latin typeface="Impact" panose="020B0806030902050204" pitchFamily="34" charset="0"/>
              </a:defRPr>
            </a:lvl9pPr>
          </a:lstStyle>
          <a:p>
            <a:fld id="{78712F36-3A16-4D40-B7A8-D9C4EB2932E1}" type="slidenum">
              <a:rPr lang="en-GB" altLang="en-US" sz="1200">
                <a:latin typeface="Times New Roman" panose="02020603050405020304" pitchFamily="18" charset="0"/>
              </a:rPr>
              <a:pPr/>
              <a:t>33</a:t>
            </a:fld>
            <a:endParaRPr lang="en-GB" altLang="en-US" sz="1200">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Times New Roman" panose="02020603050405020304" pitchFamily="18" charset="0"/>
              </a:rPr>
              <a:t>http://eosims.cr.usgs.gov:5725/DATASET_DOCS/landsat7_dataset.html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Impact" panose="020B0806030902050204" pitchFamily="34" charset="0"/>
              </a:defRPr>
            </a:lvl1pPr>
            <a:lvl2pPr marL="742950" indent="-285750">
              <a:defRPr sz="2400">
                <a:solidFill>
                  <a:schemeClr val="tx1"/>
                </a:solidFill>
                <a:latin typeface="Impact" panose="020B0806030902050204" pitchFamily="34" charset="0"/>
              </a:defRPr>
            </a:lvl2pPr>
            <a:lvl3pPr marL="1143000" indent="-228600">
              <a:defRPr sz="2400">
                <a:solidFill>
                  <a:schemeClr val="tx1"/>
                </a:solidFill>
                <a:latin typeface="Impact" panose="020B0806030902050204" pitchFamily="34" charset="0"/>
              </a:defRPr>
            </a:lvl3pPr>
            <a:lvl4pPr marL="1600200" indent="-228600">
              <a:defRPr sz="2400">
                <a:solidFill>
                  <a:schemeClr val="tx1"/>
                </a:solidFill>
                <a:latin typeface="Impact" panose="020B0806030902050204" pitchFamily="34" charset="0"/>
              </a:defRPr>
            </a:lvl4pPr>
            <a:lvl5pPr marL="2057400" indent="-228600">
              <a:defRPr sz="2400">
                <a:solidFill>
                  <a:schemeClr val="tx1"/>
                </a:solidFill>
                <a:latin typeface="Impact" panose="020B0806030902050204" pitchFamily="34" charset="0"/>
              </a:defRPr>
            </a:lvl5pPr>
            <a:lvl6pPr marL="2514600" indent="-228600" eaLnBrk="0" fontAlgn="base" hangingPunct="0">
              <a:spcBef>
                <a:spcPct val="0"/>
              </a:spcBef>
              <a:spcAft>
                <a:spcPct val="0"/>
              </a:spcAft>
              <a:defRPr sz="2400">
                <a:solidFill>
                  <a:schemeClr val="tx1"/>
                </a:solidFill>
                <a:latin typeface="Impact" panose="020B0806030902050204" pitchFamily="34" charset="0"/>
              </a:defRPr>
            </a:lvl6pPr>
            <a:lvl7pPr marL="2971800" indent="-228600" eaLnBrk="0" fontAlgn="base" hangingPunct="0">
              <a:spcBef>
                <a:spcPct val="0"/>
              </a:spcBef>
              <a:spcAft>
                <a:spcPct val="0"/>
              </a:spcAft>
              <a:defRPr sz="2400">
                <a:solidFill>
                  <a:schemeClr val="tx1"/>
                </a:solidFill>
                <a:latin typeface="Impact" panose="020B0806030902050204" pitchFamily="34" charset="0"/>
              </a:defRPr>
            </a:lvl7pPr>
            <a:lvl8pPr marL="3429000" indent="-228600" eaLnBrk="0" fontAlgn="base" hangingPunct="0">
              <a:spcBef>
                <a:spcPct val="0"/>
              </a:spcBef>
              <a:spcAft>
                <a:spcPct val="0"/>
              </a:spcAft>
              <a:defRPr sz="2400">
                <a:solidFill>
                  <a:schemeClr val="tx1"/>
                </a:solidFill>
                <a:latin typeface="Impact" panose="020B0806030902050204" pitchFamily="34" charset="0"/>
              </a:defRPr>
            </a:lvl8pPr>
            <a:lvl9pPr marL="3886200" indent="-228600" eaLnBrk="0" fontAlgn="base" hangingPunct="0">
              <a:spcBef>
                <a:spcPct val="0"/>
              </a:spcBef>
              <a:spcAft>
                <a:spcPct val="0"/>
              </a:spcAft>
              <a:defRPr sz="2400">
                <a:solidFill>
                  <a:schemeClr val="tx1"/>
                </a:solidFill>
                <a:latin typeface="Impact" panose="020B0806030902050204" pitchFamily="34" charset="0"/>
              </a:defRPr>
            </a:lvl9pPr>
          </a:lstStyle>
          <a:p>
            <a:fld id="{A827F2C4-D4F5-4446-AA6F-D0E6BD1BF233}" type="slidenum">
              <a:rPr lang="en-GB" altLang="en-US" sz="1200">
                <a:latin typeface="Times New Roman" panose="02020603050405020304" pitchFamily="18" charset="0"/>
              </a:rPr>
              <a:pPr/>
              <a:t>47</a:t>
            </a:fld>
            <a:endParaRPr lang="en-GB" altLang="en-US" sz="1200">
              <a:latin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800" i="1" smtClean="0">
                <a:latin typeface="Times New Roman" panose="02020603050405020304" pitchFamily="18" charset="0"/>
              </a:rPr>
              <a:t>MODIS (or Moderate Resolution Imaging Spectroradiometer) is a key instrument aboard the </a:t>
            </a:r>
            <a:r>
              <a:rPr lang="en-US" altLang="en-US" sz="800" i="1" smtClean="0">
                <a:latin typeface="Times New Roman" panose="02020603050405020304" pitchFamily="18" charset="0"/>
                <a:hlinkClick r:id="rId3"/>
              </a:rPr>
              <a:t>Terra (EOS AM)</a:t>
            </a:r>
            <a:r>
              <a:rPr lang="en-US" altLang="en-US" sz="800" i="1" smtClean="0">
                <a:latin typeface="Times New Roman" panose="02020603050405020304" pitchFamily="18" charset="0"/>
              </a:rPr>
              <a:t> and </a:t>
            </a:r>
            <a:r>
              <a:rPr lang="en-US" altLang="en-US" sz="800" i="1" smtClean="0">
                <a:latin typeface="Times New Roman" panose="02020603050405020304" pitchFamily="18" charset="0"/>
                <a:hlinkClick r:id="rId4"/>
              </a:rPr>
              <a:t>Aqua (EOS PM)</a:t>
            </a:r>
            <a:r>
              <a:rPr lang="en-US" altLang="en-US" sz="800" i="1" smtClean="0">
                <a:latin typeface="Times New Roman" panose="02020603050405020304" pitchFamily="18" charset="0"/>
              </a:rPr>
              <a:t> satellites. Terra's orbit around the Earth is timed so that it passes from north to south across the equator in the morning, while Aqua passes south to north over the equator in the afternoon. Terra MODIS and Aqua MODIS are viewing the entire Earth's surface every 1 to 2 days, acquiring data in 36 spectral bands, or groups of wavelengths (see MODIS Technical Specifications). These data will improve our understanding of global dynamics and processes occurring on the land, in the oceans, and in the lower atmosphere. MODIS is playing a vital role in the development of validated, global, interactive Earth system models able to predict global change accurately enough to assist policy makers in making sound decisions concerning the protection of our environment.</a:t>
            </a:r>
            <a:r>
              <a:rPr lang="en-US" altLang="en-US" sz="800" smtClean="0">
                <a:latin typeface="Times New Roman" panose="02020603050405020304" pitchFamily="18" charset="0"/>
              </a:rPr>
              <a:t> </a:t>
            </a:r>
            <a:endParaRPr lang="en-US" altLang="en-US" sz="800" i="1" smtClean="0">
              <a:latin typeface="Times New Roman" panose="02020603050405020304" pitchFamily="18" charset="0"/>
            </a:endParaRPr>
          </a:p>
          <a:p>
            <a:pPr>
              <a:lnSpc>
                <a:spcPct val="80000"/>
              </a:lnSpc>
            </a:pPr>
            <a:endParaRPr lang="en-US" altLang="en-US" sz="800" i="1" smtClean="0">
              <a:latin typeface="Times New Roman" panose="02020603050405020304" pitchFamily="18" charset="0"/>
            </a:endParaRPr>
          </a:p>
          <a:p>
            <a:pPr>
              <a:lnSpc>
                <a:spcPct val="80000"/>
              </a:lnSpc>
            </a:pPr>
            <a:r>
              <a:rPr lang="en-US" altLang="en-US" sz="800" b="1" i="1" smtClean="0">
                <a:latin typeface="Times New Roman" panose="02020603050405020304" pitchFamily="18" charset="0"/>
              </a:rPr>
              <a:t>MODIS Design Concept</a:t>
            </a:r>
            <a:r>
              <a:rPr lang="en-US" altLang="en-US" sz="800" b="1" smtClean="0">
                <a:latin typeface="Times New Roman" panose="02020603050405020304" pitchFamily="18" charset="0"/>
              </a:rPr>
              <a:t/>
            </a:r>
            <a:br>
              <a:rPr lang="en-US" altLang="en-US" sz="800" b="1" smtClean="0">
                <a:latin typeface="Times New Roman" panose="02020603050405020304" pitchFamily="18" charset="0"/>
              </a:rPr>
            </a:br>
            <a:r>
              <a:rPr lang="en-US" altLang="en-US" sz="800" smtClean="0">
                <a:latin typeface="Times New Roman" panose="02020603050405020304" pitchFamily="18" charset="0"/>
              </a:rPr>
              <a:t>The MODIS instrument provides high radiometric sensitivity (12 bit) in 36 spectral bands ranging in wavelength from 0.4 µm to 14.4 µm. The responses are custom tailored to the individual needs of the user community and provide exceptionally low out-of-band response. Two bands are imaged at a nominal resolution of 250 m at nadir, with five bands at 500 m and the remaining 29 bands at 1,000 m. A ±55-degree scanning pattern at the EOS orbit of 705 km achieves a 2,330-km swath and provides global coverage every one to two days. </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The Scan Mirror Assembly uses a continuously rotating double-sided scan mirror to scan ±55-degree driven by a motor encoder built to operate at 100 percent duty cycle throughout the 6-year instrument design life. The optical system consists of a two-mirror off-axis afocal telescope which directs energy to four refractive objective assemblies; one for each of the VIS, NIR, SWIR/MWIR and LWIR spectral regions covering a total spectral range of 0.4 to 14.4 µm. </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A high-performance passive radiative cooler provides cooling to 83K for the 20 infrared spectral bands on two HgCdTe Focal Plane Assemblies (FPAs). Novel photodiode-silicon readout technology for the visible and near infrared provide unsurpassed quantum efficiency and low-noise readout with exceptional dynamic range. Analog programmable gain and offset and FPA clock and bias electronics are located near the FPAs in two dedicated electronics modules, the Space-viewing Analog Module (SAM) and the Forward-viewing Analog Module (FAM) . A third main electronics module (MEM) provides power, control systems, command and telemetry, and calibration electronics. </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In addition, the system includes four on-board calibrators as well as a view to space: a Solar Diffuser (SD), a v-groove Blackbody (BB), a Spectroradiometric calibration assembly (SRCA), and a Solar Diffuser Stability Monitor (SDSM). </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The first MODIS Flight Instrument, ProtoFlight Model or PFM, is integrated on the Terra (EOS AM-1) spacecraft. Terra successfully launched on December 18, 1999. The second MODIS flight instrument, Flight Model 1 or FM1, is in the final stages of acceptance testing. Once it is ready, FM1 will be integrated on the Aqua (EOS PM-1) spacecraft. These MODIS instruments will offer an unprecedented look at terrestrial, atmospheric, and ocean phenomenology for a wide and diverse community of users throughout the world.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Impact" panose="020B0806030902050204" pitchFamily="34" charset="0"/>
              </a:defRPr>
            </a:lvl1pPr>
            <a:lvl2pPr marL="742950" indent="-285750">
              <a:defRPr sz="2400">
                <a:solidFill>
                  <a:schemeClr val="tx1"/>
                </a:solidFill>
                <a:latin typeface="Impact" panose="020B0806030902050204" pitchFamily="34" charset="0"/>
              </a:defRPr>
            </a:lvl2pPr>
            <a:lvl3pPr marL="1143000" indent="-228600">
              <a:defRPr sz="2400">
                <a:solidFill>
                  <a:schemeClr val="tx1"/>
                </a:solidFill>
                <a:latin typeface="Impact" panose="020B0806030902050204" pitchFamily="34" charset="0"/>
              </a:defRPr>
            </a:lvl3pPr>
            <a:lvl4pPr marL="1600200" indent="-228600">
              <a:defRPr sz="2400">
                <a:solidFill>
                  <a:schemeClr val="tx1"/>
                </a:solidFill>
                <a:latin typeface="Impact" panose="020B0806030902050204" pitchFamily="34" charset="0"/>
              </a:defRPr>
            </a:lvl4pPr>
            <a:lvl5pPr marL="2057400" indent="-228600">
              <a:defRPr sz="2400">
                <a:solidFill>
                  <a:schemeClr val="tx1"/>
                </a:solidFill>
                <a:latin typeface="Impact" panose="020B0806030902050204" pitchFamily="34" charset="0"/>
              </a:defRPr>
            </a:lvl5pPr>
            <a:lvl6pPr marL="2514600" indent="-228600" eaLnBrk="0" fontAlgn="base" hangingPunct="0">
              <a:spcBef>
                <a:spcPct val="0"/>
              </a:spcBef>
              <a:spcAft>
                <a:spcPct val="0"/>
              </a:spcAft>
              <a:defRPr sz="2400">
                <a:solidFill>
                  <a:schemeClr val="tx1"/>
                </a:solidFill>
                <a:latin typeface="Impact" panose="020B0806030902050204" pitchFamily="34" charset="0"/>
              </a:defRPr>
            </a:lvl6pPr>
            <a:lvl7pPr marL="2971800" indent="-228600" eaLnBrk="0" fontAlgn="base" hangingPunct="0">
              <a:spcBef>
                <a:spcPct val="0"/>
              </a:spcBef>
              <a:spcAft>
                <a:spcPct val="0"/>
              </a:spcAft>
              <a:defRPr sz="2400">
                <a:solidFill>
                  <a:schemeClr val="tx1"/>
                </a:solidFill>
                <a:latin typeface="Impact" panose="020B0806030902050204" pitchFamily="34" charset="0"/>
              </a:defRPr>
            </a:lvl7pPr>
            <a:lvl8pPr marL="3429000" indent="-228600" eaLnBrk="0" fontAlgn="base" hangingPunct="0">
              <a:spcBef>
                <a:spcPct val="0"/>
              </a:spcBef>
              <a:spcAft>
                <a:spcPct val="0"/>
              </a:spcAft>
              <a:defRPr sz="2400">
                <a:solidFill>
                  <a:schemeClr val="tx1"/>
                </a:solidFill>
                <a:latin typeface="Impact" panose="020B0806030902050204" pitchFamily="34" charset="0"/>
              </a:defRPr>
            </a:lvl8pPr>
            <a:lvl9pPr marL="3886200" indent="-228600" eaLnBrk="0" fontAlgn="base" hangingPunct="0">
              <a:spcBef>
                <a:spcPct val="0"/>
              </a:spcBef>
              <a:spcAft>
                <a:spcPct val="0"/>
              </a:spcAft>
              <a:defRPr sz="2400">
                <a:solidFill>
                  <a:schemeClr val="tx1"/>
                </a:solidFill>
                <a:latin typeface="Impact" panose="020B0806030902050204" pitchFamily="34" charset="0"/>
              </a:defRPr>
            </a:lvl9pPr>
          </a:lstStyle>
          <a:p>
            <a:fld id="{63CC59A2-FA91-44D6-9F3E-983E29F3E3A7}" type="slidenum">
              <a:rPr lang="en-GB" altLang="en-US" sz="1200">
                <a:latin typeface="Times New Roman" panose="02020603050405020304" pitchFamily="18" charset="0"/>
              </a:rPr>
              <a:pPr/>
              <a:t>48</a:t>
            </a:fld>
            <a:endParaRPr lang="en-GB" altLang="en-US" sz="1200">
              <a:latin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800" i="1" smtClean="0">
                <a:latin typeface="Times New Roman" panose="02020603050405020304" pitchFamily="18" charset="0"/>
              </a:rPr>
              <a:t>MODIS (or Moderate Resolution Imaging Spectroradiometer) is a key instrument aboard the </a:t>
            </a:r>
            <a:r>
              <a:rPr lang="en-US" altLang="en-US" sz="800" i="1" smtClean="0">
                <a:latin typeface="Times New Roman" panose="02020603050405020304" pitchFamily="18" charset="0"/>
                <a:hlinkClick r:id="rId3"/>
              </a:rPr>
              <a:t>Terra (EOS AM)</a:t>
            </a:r>
            <a:r>
              <a:rPr lang="en-US" altLang="en-US" sz="800" i="1" smtClean="0">
                <a:latin typeface="Times New Roman" panose="02020603050405020304" pitchFamily="18" charset="0"/>
              </a:rPr>
              <a:t> and </a:t>
            </a:r>
            <a:r>
              <a:rPr lang="en-US" altLang="en-US" sz="800" i="1" smtClean="0">
                <a:latin typeface="Times New Roman" panose="02020603050405020304" pitchFamily="18" charset="0"/>
                <a:hlinkClick r:id="rId4"/>
              </a:rPr>
              <a:t>Aqua (EOS PM)</a:t>
            </a:r>
            <a:r>
              <a:rPr lang="en-US" altLang="en-US" sz="800" i="1" smtClean="0">
                <a:latin typeface="Times New Roman" panose="02020603050405020304" pitchFamily="18" charset="0"/>
              </a:rPr>
              <a:t> satellites. Terra's orbit around the Earth is timed so that it passes from north to south across the equator in the morning, while Aqua passes south to north over the equator in the afternoon. Terra MODIS and Aqua MODIS are viewing the entire Earth's surface every 1 to 2 days, acquiring data in 36 spectral bands, or groups of wavelengths (see MODIS Technical Specifications). These data will improve our understanding of global dynamics and processes occurring on the land, in the oceans, and in the lower atmosphere. MODIS is playing a vital role in the development of validated, global, interactive Earth system models able to predict global change accurately enough to assist policy makers in making sound decisions concerning the protection of our environment.</a:t>
            </a:r>
            <a:r>
              <a:rPr lang="en-US" altLang="en-US" sz="800" smtClean="0">
                <a:latin typeface="Times New Roman" panose="02020603050405020304" pitchFamily="18" charset="0"/>
              </a:rPr>
              <a:t> </a:t>
            </a:r>
            <a:endParaRPr lang="en-US" altLang="en-US" sz="800" i="1" smtClean="0">
              <a:latin typeface="Times New Roman" panose="02020603050405020304" pitchFamily="18" charset="0"/>
            </a:endParaRPr>
          </a:p>
          <a:p>
            <a:pPr>
              <a:lnSpc>
                <a:spcPct val="80000"/>
              </a:lnSpc>
            </a:pPr>
            <a:endParaRPr lang="en-US" altLang="en-US" sz="800" i="1" smtClean="0">
              <a:latin typeface="Times New Roman" panose="02020603050405020304" pitchFamily="18" charset="0"/>
            </a:endParaRPr>
          </a:p>
          <a:p>
            <a:pPr>
              <a:lnSpc>
                <a:spcPct val="80000"/>
              </a:lnSpc>
            </a:pPr>
            <a:r>
              <a:rPr lang="en-US" altLang="en-US" sz="800" b="1" i="1" smtClean="0">
                <a:latin typeface="Times New Roman" panose="02020603050405020304" pitchFamily="18" charset="0"/>
              </a:rPr>
              <a:t>MODIS Design Concept</a:t>
            </a:r>
            <a:r>
              <a:rPr lang="en-US" altLang="en-US" sz="800" b="1" smtClean="0">
                <a:latin typeface="Times New Roman" panose="02020603050405020304" pitchFamily="18" charset="0"/>
              </a:rPr>
              <a:t/>
            </a:r>
            <a:br>
              <a:rPr lang="en-US" altLang="en-US" sz="800" b="1" smtClean="0">
                <a:latin typeface="Times New Roman" panose="02020603050405020304" pitchFamily="18" charset="0"/>
              </a:rPr>
            </a:br>
            <a:r>
              <a:rPr lang="en-US" altLang="en-US" sz="800" smtClean="0">
                <a:latin typeface="Times New Roman" panose="02020603050405020304" pitchFamily="18" charset="0"/>
              </a:rPr>
              <a:t>The MODIS instrument provides high radiometric sensitivity (12 bit) in 36 spectral bands ranging in wavelength from 0.4 µm to 14.4 µm. The responses are custom tailored to the individual needs of the user community and provide exceptionally low out-of-band response. Two bands are imaged at a nominal resolution of 250 m at nadir, with five bands at 500 m and the remaining 29 bands at 1,000 m. A ±55-degree scanning pattern at the EOS orbit of 705 km achieves a 2,330-km swath and provides global coverage every one to two days. </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The Scan Mirror Assembly uses a continuously rotating double-sided scan mirror to scan ±55-degree driven by a motor encoder built to operate at 100 percent duty cycle throughout the 6-year instrument design life. The optical system consists of a two-mirror off-axis afocal telescope which directs energy to four refractive objective assemblies; one for each of the VIS, NIR, SWIR/MWIR and LWIR spectral regions covering a total spectral range of 0.4 to 14.4 µm. </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A high-performance passive radiative cooler provides cooling to 83K for the 20 infrared spectral bands on two HgCdTe Focal Plane Assemblies (FPAs). Novel photodiode-silicon readout technology for the visible and near infrared provide unsurpassed quantum efficiency and low-noise readout with exceptional dynamic range. Analog programmable gain and offset and FPA clock and bias electronics are located near the FPAs in two dedicated electronics modules, the Space-viewing Analog Module (SAM) and the Forward-viewing Analog Module (FAM) . A third main electronics module (MEM) provides power, control systems, command and telemetry, and calibration electronics. </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In addition, the system includes four on-board calibrators as well as a view to space: a Solar Diffuser (SD), a v-groove Blackbody (BB), a Spectroradiometric calibration assembly (SRCA), and a Solar Diffuser Stability Monitor (SDSM). </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The first MODIS Flight Instrument, ProtoFlight Model or PFM, is integrated on the Terra (EOS AM-1) spacecraft. Terra successfully launched on December 18, 1999. The second MODIS flight instrument, Flight Model 1 or FM1, is in the final stages of acceptance testing. Once it is ready, FM1 will be integrated on the Aqua (EOS PM-1) spacecraft. These MODIS instruments will offer an unprecedented look at terrestrial, atmospheric, and ocean phenomenology for a wide and diverse community of users throughout the world.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Impact" panose="020B0806030902050204" pitchFamily="34" charset="0"/>
              </a:defRPr>
            </a:lvl1pPr>
            <a:lvl2pPr marL="742950" indent="-285750">
              <a:defRPr sz="2400">
                <a:solidFill>
                  <a:schemeClr val="tx1"/>
                </a:solidFill>
                <a:latin typeface="Impact" panose="020B0806030902050204" pitchFamily="34" charset="0"/>
              </a:defRPr>
            </a:lvl2pPr>
            <a:lvl3pPr marL="1143000" indent="-228600">
              <a:defRPr sz="2400">
                <a:solidFill>
                  <a:schemeClr val="tx1"/>
                </a:solidFill>
                <a:latin typeface="Impact" panose="020B0806030902050204" pitchFamily="34" charset="0"/>
              </a:defRPr>
            </a:lvl3pPr>
            <a:lvl4pPr marL="1600200" indent="-228600">
              <a:defRPr sz="2400">
                <a:solidFill>
                  <a:schemeClr val="tx1"/>
                </a:solidFill>
                <a:latin typeface="Impact" panose="020B0806030902050204" pitchFamily="34" charset="0"/>
              </a:defRPr>
            </a:lvl4pPr>
            <a:lvl5pPr marL="2057400" indent="-228600">
              <a:defRPr sz="2400">
                <a:solidFill>
                  <a:schemeClr val="tx1"/>
                </a:solidFill>
                <a:latin typeface="Impact" panose="020B0806030902050204" pitchFamily="34" charset="0"/>
              </a:defRPr>
            </a:lvl5pPr>
            <a:lvl6pPr marL="2514600" indent="-228600" eaLnBrk="0" fontAlgn="base" hangingPunct="0">
              <a:spcBef>
                <a:spcPct val="0"/>
              </a:spcBef>
              <a:spcAft>
                <a:spcPct val="0"/>
              </a:spcAft>
              <a:defRPr sz="2400">
                <a:solidFill>
                  <a:schemeClr val="tx1"/>
                </a:solidFill>
                <a:latin typeface="Impact" panose="020B0806030902050204" pitchFamily="34" charset="0"/>
              </a:defRPr>
            </a:lvl6pPr>
            <a:lvl7pPr marL="2971800" indent="-228600" eaLnBrk="0" fontAlgn="base" hangingPunct="0">
              <a:spcBef>
                <a:spcPct val="0"/>
              </a:spcBef>
              <a:spcAft>
                <a:spcPct val="0"/>
              </a:spcAft>
              <a:defRPr sz="2400">
                <a:solidFill>
                  <a:schemeClr val="tx1"/>
                </a:solidFill>
                <a:latin typeface="Impact" panose="020B0806030902050204" pitchFamily="34" charset="0"/>
              </a:defRPr>
            </a:lvl7pPr>
            <a:lvl8pPr marL="3429000" indent="-228600" eaLnBrk="0" fontAlgn="base" hangingPunct="0">
              <a:spcBef>
                <a:spcPct val="0"/>
              </a:spcBef>
              <a:spcAft>
                <a:spcPct val="0"/>
              </a:spcAft>
              <a:defRPr sz="2400">
                <a:solidFill>
                  <a:schemeClr val="tx1"/>
                </a:solidFill>
                <a:latin typeface="Impact" panose="020B0806030902050204" pitchFamily="34" charset="0"/>
              </a:defRPr>
            </a:lvl8pPr>
            <a:lvl9pPr marL="3886200" indent="-228600" eaLnBrk="0" fontAlgn="base" hangingPunct="0">
              <a:spcBef>
                <a:spcPct val="0"/>
              </a:spcBef>
              <a:spcAft>
                <a:spcPct val="0"/>
              </a:spcAft>
              <a:defRPr sz="2400">
                <a:solidFill>
                  <a:schemeClr val="tx1"/>
                </a:solidFill>
                <a:latin typeface="Impact" panose="020B0806030902050204" pitchFamily="34" charset="0"/>
              </a:defRPr>
            </a:lvl9pPr>
          </a:lstStyle>
          <a:p>
            <a:fld id="{5D1324E2-9084-4932-8542-2B00E869A780}" type="slidenum">
              <a:rPr lang="en-GB" altLang="en-US" sz="1200">
                <a:latin typeface="Times New Roman" panose="02020603050405020304" pitchFamily="18" charset="0"/>
              </a:rPr>
              <a:pPr/>
              <a:t>35</a:t>
            </a:fld>
            <a:endParaRPr lang="en-GB" altLang="en-US" sz="1200">
              <a:latin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Impact" panose="020B0806030902050204" pitchFamily="34" charset="0"/>
              </a:defRPr>
            </a:lvl1pPr>
            <a:lvl2pPr marL="742950" indent="-285750">
              <a:defRPr sz="2400">
                <a:solidFill>
                  <a:schemeClr val="tx1"/>
                </a:solidFill>
                <a:latin typeface="Impact" panose="020B0806030902050204" pitchFamily="34" charset="0"/>
              </a:defRPr>
            </a:lvl2pPr>
            <a:lvl3pPr marL="1143000" indent="-228600">
              <a:defRPr sz="2400">
                <a:solidFill>
                  <a:schemeClr val="tx1"/>
                </a:solidFill>
                <a:latin typeface="Impact" panose="020B0806030902050204" pitchFamily="34" charset="0"/>
              </a:defRPr>
            </a:lvl3pPr>
            <a:lvl4pPr marL="1600200" indent="-228600">
              <a:defRPr sz="2400">
                <a:solidFill>
                  <a:schemeClr val="tx1"/>
                </a:solidFill>
                <a:latin typeface="Impact" panose="020B0806030902050204" pitchFamily="34" charset="0"/>
              </a:defRPr>
            </a:lvl4pPr>
            <a:lvl5pPr marL="2057400" indent="-228600">
              <a:defRPr sz="2400">
                <a:solidFill>
                  <a:schemeClr val="tx1"/>
                </a:solidFill>
                <a:latin typeface="Impact" panose="020B0806030902050204" pitchFamily="34" charset="0"/>
              </a:defRPr>
            </a:lvl5pPr>
            <a:lvl6pPr marL="2514600" indent="-228600" eaLnBrk="0" fontAlgn="base" hangingPunct="0">
              <a:spcBef>
                <a:spcPct val="0"/>
              </a:spcBef>
              <a:spcAft>
                <a:spcPct val="0"/>
              </a:spcAft>
              <a:defRPr sz="2400">
                <a:solidFill>
                  <a:schemeClr val="tx1"/>
                </a:solidFill>
                <a:latin typeface="Impact" panose="020B0806030902050204" pitchFamily="34" charset="0"/>
              </a:defRPr>
            </a:lvl6pPr>
            <a:lvl7pPr marL="2971800" indent="-228600" eaLnBrk="0" fontAlgn="base" hangingPunct="0">
              <a:spcBef>
                <a:spcPct val="0"/>
              </a:spcBef>
              <a:spcAft>
                <a:spcPct val="0"/>
              </a:spcAft>
              <a:defRPr sz="2400">
                <a:solidFill>
                  <a:schemeClr val="tx1"/>
                </a:solidFill>
                <a:latin typeface="Impact" panose="020B0806030902050204" pitchFamily="34" charset="0"/>
              </a:defRPr>
            </a:lvl7pPr>
            <a:lvl8pPr marL="3429000" indent="-228600" eaLnBrk="0" fontAlgn="base" hangingPunct="0">
              <a:spcBef>
                <a:spcPct val="0"/>
              </a:spcBef>
              <a:spcAft>
                <a:spcPct val="0"/>
              </a:spcAft>
              <a:defRPr sz="2400">
                <a:solidFill>
                  <a:schemeClr val="tx1"/>
                </a:solidFill>
                <a:latin typeface="Impact" panose="020B0806030902050204" pitchFamily="34" charset="0"/>
              </a:defRPr>
            </a:lvl8pPr>
            <a:lvl9pPr marL="3886200" indent="-228600" eaLnBrk="0" fontAlgn="base" hangingPunct="0">
              <a:spcBef>
                <a:spcPct val="0"/>
              </a:spcBef>
              <a:spcAft>
                <a:spcPct val="0"/>
              </a:spcAft>
              <a:defRPr sz="2400">
                <a:solidFill>
                  <a:schemeClr val="tx1"/>
                </a:solidFill>
                <a:latin typeface="Impact" panose="020B0806030902050204" pitchFamily="34" charset="0"/>
              </a:defRPr>
            </a:lvl9pPr>
          </a:lstStyle>
          <a:p>
            <a:fld id="{8709A010-AACD-469B-9ECA-C4DB15E87208}" type="slidenum">
              <a:rPr lang="en-GB" altLang="en-US" sz="1200">
                <a:latin typeface="Times New Roman" panose="02020603050405020304" pitchFamily="18" charset="0"/>
              </a:rPr>
              <a:pPr/>
              <a:t>36</a:t>
            </a:fld>
            <a:endParaRPr lang="en-GB" altLang="en-US" sz="120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000" smtClean="0">
                <a:latin typeface="Times New Roman" panose="02020603050405020304" pitchFamily="18" charset="0"/>
              </a:rPr>
              <a:t>America's First Generation era of geostationary satellites began in 1966 with the Applications Technology Satellite (ATS) series.  The Spin-Scan Cloud Camera (SSCC) and the Multicolor Spin-Scan Cloud Camera (MSSCC) provided the first images of the Western Hemisphere from 35,800 km.  This R&amp;D program led to the Synchronous Meteorological Satellite/Geostationary Operational Environmental Satellite (SMS/GOES).  SMS-1 was launched in 1974.  The instruments provided visible (1km resolution) and infrared data (8km resolution) that were used to produce time sequences of weather patterns for forecasting.  GOES satellites have been used in pairs, one occupying a position above 135°W longitude (known as GOES West) and one above 75°W longitude (GOES East).  Combined, these provide weather data for the Western Hemisphere.  Satellites operated by Europe (METEOSAT), Japan (GMS), and India (Insat) provide data for the remainder of the globe.GOES-8 and following change from spinning platforms to 3 axis stabilized to increase observational dwell time (see box on GOES Second Generation).</a:t>
            </a:r>
          </a:p>
          <a:p>
            <a:pPr>
              <a:lnSpc>
                <a:spcPct val="90000"/>
              </a:lnSpc>
            </a:pPr>
            <a:endParaRPr lang="en-US" altLang="en-US" sz="1000" smtClean="0">
              <a:latin typeface="Times New Roman" panose="02020603050405020304" pitchFamily="18" charset="0"/>
            </a:endParaRPr>
          </a:p>
          <a:p>
            <a:pPr>
              <a:lnSpc>
                <a:spcPct val="90000"/>
              </a:lnSpc>
            </a:pPr>
            <a:r>
              <a:rPr lang="en-US" altLang="en-US" sz="1000" smtClean="0">
                <a:latin typeface="Times New Roman" panose="02020603050405020304" pitchFamily="18" charset="0"/>
              </a:rPr>
              <a:t>GOES 8-M are designed to operate in geosynchronous orbit 35,790km above the Earth and to thereby continuously view the continental United States, neighboring environs of the Pacific and Atlantic Oceans, and Central and South America.  The three-axis, body-stabilized spacecraft design enables the sensors to "stare" at the Earth to more frequently image clouds, monitor Earth's surface temperature and water vapor fields, and sound the atmosphere for its vertical thermal and vapor structures.  Each of the GOES 8-M platforms will carry an imaging and sounding sensor and will be 3-axis stabilized.  A single wing solar array rotates about the satellite pitch axis to track the sun to generate 1057W of energy.  A conical solar sail on a 16m boom balances the torque generated by solar pressure. The second generation imager is a 5-channel instrument whose purpose is to measure clouds, water vapor, surface temperature, winds, surface albedo, and phenomena like smoke and fire. The Sounder is a 19-channel sensor with one visible channel at 0.70µm, and 18 channels of LWIR between 3.74µm and 14.71µm.  Four channels are selected for surface temperature sensing, 10 channels for temperature sounding, 3 for water vapor sounding, and one for total ozone measurement.</a:t>
            </a:r>
          </a:p>
          <a:p>
            <a:pPr>
              <a:lnSpc>
                <a:spcPct val="90000"/>
              </a:lnSpc>
            </a:pPr>
            <a:endParaRPr lang="en-US" altLang="en-US" sz="1000" smtClean="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Impact" panose="020B0806030902050204" pitchFamily="34" charset="0"/>
              </a:defRPr>
            </a:lvl1pPr>
            <a:lvl2pPr marL="742950" indent="-285750">
              <a:defRPr sz="2400">
                <a:solidFill>
                  <a:schemeClr val="tx1"/>
                </a:solidFill>
                <a:latin typeface="Impact" panose="020B0806030902050204" pitchFamily="34" charset="0"/>
              </a:defRPr>
            </a:lvl2pPr>
            <a:lvl3pPr marL="1143000" indent="-228600">
              <a:defRPr sz="2400">
                <a:solidFill>
                  <a:schemeClr val="tx1"/>
                </a:solidFill>
                <a:latin typeface="Impact" panose="020B0806030902050204" pitchFamily="34" charset="0"/>
              </a:defRPr>
            </a:lvl3pPr>
            <a:lvl4pPr marL="1600200" indent="-228600">
              <a:defRPr sz="2400">
                <a:solidFill>
                  <a:schemeClr val="tx1"/>
                </a:solidFill>
                <a:latin typeface="Impact" panose="020B0806030902050204" pitchFamily="34" charset="0"/>
              </a:defRPr>
            </a:lvl4pPr>
            <a:lvl5pPr marL="2057400" indent="-228600">
              <a:defRPr sz="2400">
                <a:solidFill>
                  <a:schemeClr val="tx1"/>
                </a:solidFill>
                <a:latin typeface="Impact" panose="020B0806030902050204" pitchFamily="34" charset="0"/>
              </a:defRPr>
            </a:lvl5pPr>
            <a:lvl6pPr marL="2514600" indent="-228600" eaLnBrk="0" fontAlgn="base" hangingPunct="0">
              <a:spcBef>
                <a:spcPct val="0"/>
              </a:spcBef>
              <a:spcAft>
                <a:spcPct val="0"/>
              </a:spcAft>
              <a:defRPr sz="2400">
                <a:solidFill>
                  <a:schemeClr val="tx1"/>
                </a:solidFill>
                <a:latin typeface="Impact" panose="020B0806030902050204" pitchFamily="34" charset="0"/>
              </a:defRPr>
            </a:lvl6pPr>
            <a:lvl7pPr marL="2971800" indent="-228600" eaLnBrk="0" fontAlgn="base" hangingPunct="0">
              <a:spcBef>
                <a:spcPct val="0"/>
              </a:spcBef>
              <a:spcAft>
                <a:spcPct val="0"/>
              </a:spcAft>
              <a:defRPr sz="2400">
                <a:solidFill>
                  <a:schemeClr val="tx1"/>
                </a:solidFill>
                <a:latin typeface="Impact" panose="020B0806030902050204" pitchFamily="34" charset="0"/>
              </a:defRPr>
            </a:lvl7pPr>
            <a:lvl8pPr marL="3429000" indent="-228600" eaLnBrk="0" fontAlgn="base" hangingPunct="0">
              <a:spcBef>
                <a:spcPct val="0"/>
              </a:spcBef>
              <a:spcAft>
                <a:spcPct val="0"/>
              </a:spcAft>
              <a:defRPr sz="2400">
                <a:solidFill>
                  <a:schemeClr val="tx1"/>
                </a:solidFill>
                <a:latin typeface="Impact" panose="020B0806030902050204" pitchFamily="34" charset="0"/>
              </a:defRPr>
            </a:lvl8pPr>
            <a:lvl9pPr marL="3886200" indent="-228600" eaLnBrk="0" fontAlgn="base" hangingPunct="0">
              <a:spcBef>
                <a:spcPct val="0"/>
              </a:spcBef>
              <a:spcAft>
                <a:spcPct val="0"/>
              </a:spcAft>
              <a:defRPr sz="2400">
                <a:solidFill>
                  <a:schemeClr val="tx1"/>
                </a:solidFill>
                <a:latin typeface="Impact" panose="020B0806030902050204" pitchFamily="34" charset="0"/>
              </a:defRPr>
            </a:lvl9pPr>
          </a:lstStyle>
          <a:p>
            <a:fld id="{F65EA451-A81A-4339-BDB8-4985C172B793}" type="slidenum">
              <a:rPr lang="en-GB" altLang="en-US" sz="1200">
                <a:latin typeface="Times New Roman" panose="02020603050405020304" pitchFamily="18" charset="0"/>
              </a:rPr>
              <a:pPr/>
              <a:t>37</a:t>
            </a:fld>
            <a:endParaRPr lang="en-GB" altLang="en-US" sz="1200">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000" smtClean="0">
                <a:latin typeface="Times New Roman" panose="02020603050405020304" pitchFamily="18" charset="0"/>
              </a:rPr>
              <a:t>Obtain data from EROS</a:t>
            </a:r>
          </a:p>
          <a:p>
            <a:pPr>
              <a:lnSpc>
                <a:spcPct val="90000"/>
              </a:lnSpc>
            </a:pPr>
            <a:r>
              <a:rPr lang="en-US" altLang="en-US" b="1" smtClean="0">
                <a:latin typeface="Times New Roman" panose="02020603050405020304" pitchFamily="18" charset="0"/>
              </a:rPr>
              <a:t>Customer Services</a:t>
            </a:r>
            <a:r>
              <a:rPr lang="en-US" altLang="en-US" smtClean="0">
                <a:latin typeface="Times New Roman" panose="02020603050405020304" pitchFamily="18" charset="0"/>
              </a:rPr>
              <a:t> U.S. Geological Survey EROS Data Center Sioux Falls, SD 57198 USA Tel: 605-594-6151 1-800-252-GLIS Fax: 605-594-6589 TDD: 605-594-6933 E-Mail (Internet): </a:t>
            </a:r>
            <a:r>
              <a:rPr lang="en-US" altLang="en-US" smtClean="0">
                <a:latin typeface="Times New Roman" panose="02020603050405020304" pitchFamily="18" charset="0"/>
                <a:hlinkClick r:id="rId3"/>
              </a:rPr>
              <a:t>custserv@edcmail.cr.usgs.gov</a:t>
            </a:r>
            <a:r>
              <a:rPr lang="en-US" altLang="en-US" smtClean="0">
                <a:latin typeface="Times New Roman" panose="02020603050405020304" pitchFamily="18" charset="0"/>
              </a:rPr>
              <a:t/>
            </a:r>
            <a:br>
              <a:rPr lang="en-US" altLang="en-US" smtClean="0">
                <a:latin typeface="Times New Roman" panose="02020603050405020304" pitchFamily="18" charset="0"/>
              </a:rPr>
            </a:br>
            <a:r>
              <a:rPr lang="en-US" altLang="en-US" smtClean="0">
                <a:latin typeface="Times New Roman" panose="02020603050405020304" pitchFamily="18" charset="0"/>
              </a:rPr>
              <a:t>URL: </a:t>
            </a:r>
            <a:r>
              <a:rPr lang="en-US" altLang="en-US" smtClean="0">
                <a:latin typeface="Times New Roman" panose="02020603050405020304" pitchFamily="18" charset="0"/>
                <a:hlinkClick r:id="rId4"/>
              </a:rPr>
              <a:t>http://edc.usgs.gov/</a:t>
            </a:r>
            <a:r>
              <a:rPr lang="en-US" altLang="en-US" smtClean="0">
                <a:latin typeface="Times New Roman" panose="02020603050405020304" pitchFamily="18" charset="0"/>
              </a:rP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Impact" panose="020B0806030902050204" pitchFamily="34" charset="0"/>
              </a:defRPr>
            </a:lvl1pPr>
            <a:lvl2pPr marL="742950" indent="-285750">
              <a:defRPr sz="2400">
                <a:solidFill>
                  <a:schemeClr val="tx1"/>
                </a:solidFill>
                <a:latin typeface="Impact" panose="020B0806030902050204" pitchFamily="34" charset="0"/>
              </a:defRPr>
            </a:lvl2pPr>
            <a:lvl3pPr marL="1143000" indent="-228600">
              <a:defRPr sz="2400">
                <a:solidFill>
                  <a:schemeClr val="tx1"/>
                </a:solidFill>
                <a:latin typeface="Impact" panose="020B0806030902050204" pitchFamily="34" charset="0"/>
              </a:defRPr>
            </a:lvl3pPr>
            <a:lvl4pPr marL="1600200" indent="-228600">
              <a:defRPr sz="2400">
                <a:solidFill>
                  <a:schemeClr val="tx1"/>
                </a:solidFill>
                <a:latin typeface="Impact" panose="020B0806030902050204" pitchFamily="34" charset="0"/>
              </a:defRPr>
            </a:lvl4pPr>
            <a:lvl5pPr marL="2057400" indent="-228600">
              <a:defRPr sz="2400">
                <a:solidFill>
                  <a:schemeClr val="tx1"/>
                </a:solidFill>
                <a:latin typeface="Impact" panose="020B0806030902050204" pitchFamily="34" charset="0"/>
              </a:defRPr>
            </a:lvl5pPr>
            <a:lvl6pPr marL="2514600" indent="-228600" eaLnBrk="0" fontAlgn="base" hangingPunct="0">
              <a:spcBef>
                <a:spcPct val="0"/>
              </a:spcBef>
              <a:spcAft>
                <a:spcPct val="0"/>
              </a:spcAft>
              <a:defRPr sz="2400">
                <a:solidFill>
                  <a:schemeClr val="tx1"/>
                </a:solidFill>
                <a:latin typeface="Impact" panose="020B0806030902050204" pitchFamily="34" charset="0"/>
              </a:defRPr>
            </a:lvl6pPr>
            <a:lvl7pPr marL="2971800" indent="-228600" eaLnBrk="0" fontAlgn="base" hangingPunct="0">
              <a:spcBef>
                <a:spcPct val="0"/>
              </a:spcBef>
              <a:spcAft>
                <a:spcPct val="0"/>
              </a:spcAft>
              <a:defRPr sz="2400">
                <a:solidFill>
                  <a:schemeClr val="tx1"/>
                </a:solidFill>
                <a:latin typeface="Impact" panose="020B0806030902050204" pitchFamily="34" charset="0"/>
              </a:defRPr>
            </a:lvl7pPr>
            <a:lvl8pPr marL="3429000" indent="-228600" eaLnBrk="0" fontAlgn="base" hangingPunct="0">
              <a:spcBef>
                <a:spcPct val="0"/>
              </a:spcBef>
              <a:spcAft>
                <a:spcPct val="0"/>
              </a:spcAft>
              <a:defRPr sz="2400">
                <a:solidFill>
                  <a:schemeClr val="tx1"/>
                </a:solidFill>
                <a:latin typeface="Impact" panose="020B0806030902050204" pitchFamily="34" charset="0"/>
              </a:defRPr>
            </a:lvl8pPr>
            <a:lvl9pPr marL="3886200" indent="-228600" eaLnBrk="0" fontAlgn="base" hangingPunct="0">
              <a:spcBef>
                <a:spcPct val="0"/>
              </a:spcBef>
              <a:spcAft>
                <a:spcPct val="0"/>
              </a:spcAft>
              <a:defRPr sz="2400">
                <a:solidFill>
                  <a:schemeClr val="tx1"/>
                </a:solidFill>
                <a:latin typeface="Impact" panose="020B0806030902050204" pitchFamily="34" charset="0"/>
              </a:defRPr>
            </a:lvl9pPr>
          </a:lstStyle>
          <a:p>
            <a:fld id="{69F509A1-EC0F-4665-A9B3-2F49466EF662}" type="slidenum">
              <a:rPr lang="en-GB" altLang="en-US" sz="1200">
                <a:latin typeface="Times New Roman" panose="02020603050405020304" pitchFamily="18" charset="0"/>
              </a:rPr>
              <a:pPr/>
              <a:t>40</a:t>
            </a:fld>
            <a:endParaRPr lang="en-GB" altLang="en-US" sz="120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mtClean="0">
                <a:latin typeface="Times New Roman" panose="02020603050405020304" pitchFamily="18" charset="0"/>
              </a:rPr>
              <a:t>ASTER - http://visibleearth.nasa.gov/Sensors/Terra/ASTER.html</a:t>
            </a:r>
          </a:p>
          <a:p>
            <a:pPr lvl="1"/>
            <a:r>
              <a:rPr lang="en-US" altLang="en-US" smtClean="0">
                <a:latin typeface="Times New Roman" panose="02020603050405020304" pitchFamily="18" charset="0"/>
              </a:rPr>
              <a:t>CERES - http://visibleearth.nasa.gov/Sensors/Terra/CERES.html</a:t>
            </a:r>
          </a:p>
          <a:p>
            <a:pPr lvl="1"/>
            <a:r>
              <a:rPr lang="en-US" altLang="en-US" smtClean="0">
                <a:latin typeface="Times New Roman" panose="02020603050405020304" pitchFamily="18" charset="0"/>
              </a:rPr>
              <a:t>MISR - http://visibleearth.nasa.gov/Sensors/Terra/MISR.html</a:t>
            </a:r>
          </a:p>
          <a:p>
            <a:pPr lvl="1"/>
            <a:r>
              <a:rPr lang="en-US" altLang="en-US" smtClean="0">
                <a:latin typeface="Times New Roman" panose="02020603050405020304" pitchFamily="18" charset="0"/>
              </a:rPr>
              <a:t>MODIS - http://visibleearth.nasa.gov/Sensors/Terra/MODIS.html</a:t>
            </a:r>
          </a:p>
          <a:p>
            <a:pPr lvl="1"/>
            <a:r>
              <a:rPr lang="en-US" altLang="en-US" smtClean="0">
                <a:latin typeface="Times New Roman" panose="02020603050405020304" pitchFamily="18" charset="0"/>
              </a:rPr>
              <a:t>MOPITT - http://visibleearth.nasa.gov/Sensors/Terra/MOPITT.html</a:t>
            </a:r>
          </a:p>
          <a:p>
            <a:endParaRPr lang="en-US" altLang="en-US" smtClean="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Impact" panose="020B0806030902050204" pitchFamily="34" charset="0"/>
              </a:defRPr>
            </a:lvl1pPr>
            <a:lvl2pPr marL="742950" indent="-285750">
              <a:defRPr sz="2400">
                <a:solidFill>
                  <a:schemeClr val="tx1"/>
                </a:solidFill>
                <a:latin typeface="Impact" panose="020B0806030902050204" pitchFamily="34" charset="0"/>
              </a:defRPr>
            </a:lvl2pPr>
            <a:lvl3pPr marL="1143000" indent="-228600">
              <a:defRPr sz="2400">
                <a:solidFill>
                  <a:schemeClr val="tx1"/>
                </a:solidFill>
                <a:latin typeface="Impact" panose="020B0806030902050204" pitchFamily="34" charset="0"/>
              </a:defRPr>
            </a:lvl3pPr>
            <a:lvl4pPr marL="1600200" indent="-228600">
              <a:defRPr sz="2400">
                <a:solidFill>
                  <a:schemeClr val="tx1"/>
                </a:solidFill>
                <a:latin typeface="Impact" panose="020B0806030902050204" pitchFamily="34" charset="0"/>
              </a:defRPr>
            </a:lvl4pPr>
            <a:lvl5pPr marL="2057400" indent="-228600">
              <a:defRPr sz="2400">
                <a:solidFill>
                  <a:schemeClr val="tx1"/>
                </a:solidFill>
                <a:latin typeface="Impact" panose="020B0806030902050204" pitchFamily="34" charset="0"/>
              </a:defRPr>
            </a:lvl5pPr>
            <a:lvl6pPr marL="2514600" indent="-228600" eaLnBrk="0" fontAlgn="base" hangingPunct="0">
              <a:spcBef>
                <a:spcPct val="0"/>
              </a:spcBef>
              <a:spcAft>
                <a:spcPct val="0"/>
              </a:spcAft>
              <a:defRPr sz="2400">
                <a:solidFill>
                  <a:schemeClr val="tx1"/>
                </a:solidFill>
                <a:latin typeface="Impact" panose="020B0806030902050204" pitchFamily="34" charset="0"/>
              </a:defRPr>
            </a:lvl6pPr>
            <a:lvl7pPr marL="2971800" indent="-228600" eaLnBrk="0" fontAlgn="base" hangingPunct="0">
              <a:spcBef>
                <a:spcPct val="0"/>
              </a:spcBef>
              <a:spcAft>
                <a:spcPct val="0"/>
              </a:spcAft>
              <a:defRPr sz="2400">
                <a:solidFill>
                  <a:schemeClr val="tx1"/>
                </a:solidFill>
                <a:latin typeface="Impact" panose="020B0806030902050204" pitchFamily="34" charset="0"/>
              </a:defRPr>
            </a:lvl7pPr>
            <a:lvl8pPr marL="3429000" indent="-228600" eaLnBrk="0" fontAlgn="base" hangingPunct="0">
              <a:spcBef>
                <a:spcPct val="0"/>
              </a:spcBef>
              <a:spcAft>
                <a:spcPct val="0"/>
              </a:spcAft>
              <a:defRPr sz="2400">
                <a:solidFill>
                  <a:schemeClr val="tx1"/>
                </a:solidFill>
                <a:latin typeface="Impact" panose="020B0806030902050204" pitchFamily="34" charset="0"/>
              </a:defRPr>
            </a:lvl8pPr>
            <a:lvl9pPr marL="3886200" indent="-228600" eaLnBrk="0" fontAlgn="base" hangingPunct="0">
              <a:spcBef>
                <a:spcPct val="0"/>
              </a:spcBef>
              <a:spcAft>
                <a:spcPct val="0"/>
              </a:spcAft>
              <a:defRPr sz="2400">
                <a:solidFill>
                  <a:schemeClr val="tx1"/>
                </a:solidFill>
                <a:latin typeface="Impact" panose="020B0806030902050204" pitchFamily="34" charset="0"/>
              </a:defRPr>
            </a:lvl9pPr>
          </a:lstStyle>
          <a:p>
            <a:fld id="{64854000-4601-4B4E-8DB0-3E1FF5F75B07}" type="slidenum">
              <a:rPr lang="en-GB" altLang="en-US" sz="1200">
                <a:latin typeface="Times New Roman" panose="02020603050405020304" pitchFamily="18" charset="0"/>
              </a:rPr>
              <a:pPr/>
              <a:t>41</a:t>
            </a:fld>
            <a:endParaRPr lang="en-GB" altLang="en-US" sz="1200">
              <a:latin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800" smtClean="0">
                <a:latin typeface="Times New Roman" panose="02020603050405020304" pitchFamily="18" charset="0"/>
              </a:rPr>
              <a:t> “Aqua,” Latin for “water,” is a NASA Earth Science satellite mission named for the large amount of information that the mission will be collecting about the Earth’s water cycle, including evaporation from the oceans, water vapor in the atmosphere, clouds, precipitation, soil moisture, sea ice, land ice, and snow cover on the land and ice. Additional variables also being measured by Aqua include radiative energy fluxes, aerosols, vegetation cover on the land, phytoplankton and dissolved organic matter in the oceans, and air, land, and water temperatures.</a:t>
            </a:r>
          </a:p>
          <a:p>
            <a:pPr>
              <a:lnSpc>
                <a:spcPct val="80000"/>
              </a:lnSpc>
            </a:pPr>
            <a:endParaRPr lang="en-US" altLang="en-US" sz="800" smtClean="0">
              <a:latin typeface="Times New Roman" panose="02020603050405020304" pitchFamily="18" charset="0"/>
            </a:endParaRPr>
          </a:p>
          <a:p>
            <a:pPr>
              <a:lnSpc>
                <a:spcPct val="80000"/>
              </a:lnSpc>
            </a:pPr>
            <a:r>
              <a:rPr lang="en-US" altLang="en-US" sz="800" smtClean="0">
                <a:latin typeface="Times New Roman" panose="02020603050405020304" pitchFamily="18" charset="0"/>
              </a:rPr>
              <a:t>Aqua will carry six state-of-the-art instruments in a near-polar low-Earth orbit. The six instruments are the Atmospheric Infrared Sounder (AIRS), the Advanced Microwave Sounding Unit (AMSU-A), the Humidity Sounder for Brazil (HSB), the Advanced Microwave Scanning Radiometer for EOS (AMSR-E), the Moderate-Resolution Imaging Spectroradiometer (MODIS), and Clouds and the Earth's Radiant Energy System (CERES). Each has unique characteristics and capabilities, and all six serve together to form a powerful package for Earth observations. </a:t>
            </a:r>
          </a:p>
          <a:p>
            <a:pPr>
              <a:lnSpc>
                <a:spcPct val="80000"/>
              </a:lnSpc>
            </a:pPr>
            <a:endParaRPr lang="en-US" altLang="en-US" sz="800" smtClean="0">
              <a:latin typeface="Times New Roman" panose="02020603050405020304" pitchFamily="18" charset="0"/>
            </a:endParaRPr>
          </a:p>
          <a:p>
            <a:pPr>
              <a:lnSpc>
                <a:spcPct val="80000"/>
              </a:lnSpc>
            </a:pPr>
            <a:r>
              <a:rPr lang="en-US" altLang="en-US" sz="800" smtClean="0">
                <a:latin typeface="Times New Roman" panose="02020603050405020304" pitchFamily="18" charset="0"/>
              </a:rPr>
              <a:t>The Atmospheric Infrared Sounder (AIRS), an advanced sounder containing 2378 infrared channels and four visible/near-infrared channels, aimed at obtaining highly accurate temperature profiles within the atmosphere plus a variety of additional Earth/atmosphere products. AIRS will be the highlighted instrument in the AIRS/AMSU-A/HSB triplet centered on measuring accurate temperature and humidity profiles throughout the atmosphere.</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The Advanced Microwave Radiometer for EOS (AMSR-E) is a twelve-channel, six-frequency, total power passive-microwave radiometer system. It measures brightness temperatures at 6.925, 10.65, 18.7, 23.8, 36.5, and 89.0 GHz. Vertically and horizontally polarized measurements are taken at all channels. The Earth-emitted microwave radiation is collected by an offset parabolic reflector 1.6 meters in diameter that scans across the Earth along an imaginary conical surface, maintaining a constant Earth incidence angle of 55° and providing a swath width array of six feedhorns which then carry the radiation to radiometers for measurement. Calibration is accomplished with observations of cosmic background radiation and an on-board warm target. Spatial resolution of the individual measurements varies from 5.4 km at 89.0 GHz to 56 km at 6.9 GHz.</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The </a:t>
            </a:r>
            <a:r>
              <a:rPr lang="en-US" altLang="en-US" sz="800" b="1" smtClean="0">
                <a:latin typeface="Times New Roman" panose="02020603050405020304" pitchFamily="18" charset="0"/>
              </a:rPr>
              <a:t>Advanced Microwave Sounding Unit (AMSU-A)</a:t>
            </a:r>
            <a:r>
              <a:rPr lang="en-US" altLang="en-US" sz="800" smtClean="0">
                <a:latin typeface="Times New Roman" panose="02020603050405020304" pitchFamily="18" charset="0"/>
              </a:rPr>
              <a:t>, a 15-channel microwave sounder designed primarily to obtain temperature profiles in the upper atmosphere (especially the stratosphere) and to provide a cloud-filtering capability for tropospheric temperature observations. The first AMSU was launched in May 1998 on board the National Oceanic and Atmospheric Administration's (NOAA's) NOAA 15 satellite. The EOS AMSU-A will be part of a closely coupled triplet of instruments that include the AIRS and HSB. </a:t>
            </a:r>
          </a:p>
          <a:p>
            <a:pPr>
              <a:lnSpc>
                <a:spcPct val="80000"/>
              </a:lnSpc>
            </a:pPr>
            <a:endParaRPr lang="en-US" altLang="en-US" sz="800" smtClean="0">
              <a:latin typeface="Times New Roman" panose="02020603050405020304" pitchFamily="18" charset="0"/>
            </a:endParaRPr>
          </a:p>
          <a:p>
            <a:pPr>
              <a:lnSpc>
                <a:spcPct val="80000"/>
              </a:lnSpc>
            </a:pPr>
            <a:r>
              <a:rPr lang="en-US" altLang="en-US" sz="800" smtClean="0">
                <a:latin typeface="Times New Roman" panose="02020603050405020304" pitchFamily="18" charset="0"/>
              </a:rPr>
              <a:t>The </a:t>
            </a:r>
            <a:r>
              <a:rPr lang="en-US" altLang="en-US" sz="800" b="1" smtClean="0">
                <a:latin typeface="Times New Roman" panose="02020603050405020304" pitchFamily="18" charset="0"/>
              </a:rPr>
              <a:t>Cloud's and the Earth's Radiant Energy System (CERES)</a:t>
            </a:r>
            <a:r>
              <a:rPr lang="en-US" altLang="en-US" sz="800" smtClean="0">
                <a:latin typeface="Times New Roman" panose="02020603050405020304" pitchFamily="18" charset="0"/>
              </a:rPr>
              <a:t> is a 3-channel radiometer measuring reflected solar radiation in the 0.3-5 µm wavelength band, emitted terrestrial radiation in the 8-12 µm band, and total radiation from 0.3 µm to beyond 100 µm. These data will be used to measure the Earth's total thermal radiation budget, and, in combination with MODIS data, detailed information about clouds. The first CERES instrument was launched on the Tropical Rainfall Measuring Mission (TRMM) satellite in November 1997; the second and third CERES instuments were launched on the Terra satellite in December 1999; and the fourth and fifth CERES instruments will be on board the Aqua satellite.</a:t>
            </a:r>
            <a:br>
              <a:rPr lang="en-US" altLang="en-US" sz="800" smtClean="0">
                <a:latin typeface="Times New Roman" panose="02020603050405020304" pitchFamily="18" charset="0"/>
              </a:rPr>
            </a:br>
            <a:endParaRPr lang="en-US" altLang="en-US" sz="800" smtClean="0">
              <a:latin typeface="Times New Roman" panose="02020603050405020304" pitchFamily="18" charset="0"/>
            </a:endParaRPr>
          </a:p>
          <a:p>
            <a:pPr>
              <a:lnSpc>
                <a:spcPct val="80000"/>
              </a:lnSpc>
            </a:pPr>
            <a:r>
              <a:rPr lang="en-US" altLang="en-US" sz="800" smtClean="0">
                <a:latin typeface="Times New Roman" panose="02020603050405020304" pitchFamily="18" charset="0"/>
              </a:rPr>
              <a:t>The </a:t>
            </a:r>
            <a:r>
              <a:rPr lang="en-US" altLang="en-US" sz="800" b="1" smtClean="0">
                <a:latin typeface="Times New Roman" panose="02020603050405020304" pitchFamily="18" charset="0"/>
              </a:rPr>
              <a:t>Humidity Sounder for Brazil</a:t>
            </a:r>
            <a:r>
              <a:rPr lang="en-US" altLang="en-US" sz="800" smtClean="0">
                <a:latin typeface="Times New Roman" panose="02020603050405020304" pitchFamily="18" charset="0"/>
              </a:rPr>
              <a:t> (HSB), a 4-channel microwave sounder provided by Brazil aimed at obtaining humidity profiles throughout the atmosphere. The HSB is the instrument in the AIRS/AMSU-A/HSB triplet that will allow humidity measurements even under conditions of heavy cloudiness and haze.</a:t>
            </a:r>
          </a:p>
          <a:p>
            <a:pPr>
              <a:lnSpc>
                <a:spcPct val="80000"/>
              </a:lnSpc>
            </a:pPr>
            <a:endParaRPr lang="en-US" altLang="en-US" sz="800" smtClean="0">
              <a:latin typeface="Times New Roman" panose="02020603050405020304" pitchFamily="18" charset="0"/>
            </a:endParaRPr>
          </a:p>
          <a:p>
            <a:pPr>
              <a:lnSpc>
                <a:spcPct val="80000"/>
              </a:lnSpc>
            </a:pPr>
            <a:r>
              <a:rPr lang="en-US" altLang="en-US" sz="800" smtClean="0">
                <a:latin typeface="Times New Roman" panose="02020603050405020304" pitchFamily="18" charset="0"/>
              </a:rPr>
              <a:t>The </a:t>
            </a:r>
            <a:r>
              <a:rPr lang="en-US" altLang="en-US" sz="800" b="1" smtClean="0">
                <a:latin typeface="Times New Roman" panose="02020603050405020304" pitchFamily="18" charset="0"/>
              </a:rPr>
              <a:t>Moderate Resolution Imaging Spectroradiometer</a:t>
            </a:r>
            <a:r>
              <a:rPr lang="en-US" altLang="en-US" sz="800" smtClean="0">
                <a:latin typeface="Times New Roman" panose="02020603050405020304" pitchFamily="18" charset="0"/>
              </a:rPr>
              <a:t> (MODIS), is a 36-band spectroradiometer measuring visible and infrared radiation and obtaining data that will be used to derive products ranging from vegetation, land surface cover, and ocean chlorophyll fluorescence to cloud and aerosol properties, fire occurrence, snow cover on the land, and sea ice cover on the oceans. The first MODIS instrument was launched on board the Terra satellite in December 1999.  </a:t>
            </a:r>
            <a:br>
              <a:rPr lang="en-US" altLang="en-US" sz="800" smtClean="0">
                <a:latin typeface="Times New Roman" panose="02020603050405020304" pitchFamily="18" charset="0"/>
              </a:rPr>
            </a:br>
            <a:endParaRPr lang="en-US" altLang="en-US" sz="800" smtClean="0">
              <a:latin typeface="Times New Roman" panose="02020603050405020304" pitchFamily="18" charset="0"/>
            </a:endParaRPr>
          </a:p>
          <a:p>
            <a:pPr>
              <a:lnSpc>
                <a:spcPct val="80000"/>
              </a:lnSpc>
            </a:pPr>
            <a:endParaRPr lang="en-US" altLang="en-US" sz="800" smtClean="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Impact" panose="020B0806030902050204" pitchFamily="34" charset="0"/>
              </a:defRPr>
            </a:lvl1pPr>
            <a:lvl2pPr marL="742950" indent="-285750">
              <a:defRPr sz="2400">
                <a:solidFill>
                  <a:schemeClr val="tx1"/>
                </a:solidFill>
                <a:latin typeface="Impact" panose="020B0806030902050204" pitchFamily="34" charset="0"/>
              </a:defRPr>
            </a:lvl2pPr>
            <a:lvl3pPr marL="1143000" indent="-228600">
              <a:defRPr sz="2400">
                <a:solidFill>
                  <a:schemeClr val="tx1"/>
                </a:solidFill>
                <a:latin typeface="Impact" panose="020B0806030902050204" pitchFamily="34" charset="0"/>
              </a:defRPr>
            </a:lvl3pPr>
            <a:lvl4pPr marL="1600200" indent="-228600">
              <a:defRPr sz="2400">
                <a:solidFill>
                  <a:schemeClr val="tx1"/>
                </a:solidFill>
                <a:latin typeface="Impact" panose="020B0806030902050204" pitchFamily="34" charset="0"/>
              </a:defRPr>
            </a:lvl4pPr>
            <a:lvl5pPr marL="2057400" indent="-228600">
              <a:defRPr sz="2400">
                <a:solidFill>
                  <a:schemeClr val="tx1"/>
                </a:solidFill>
                <a:latin typeface="Impact" panose="020B0806030902050204" pitchFamily="34" charset="0"/>
              </a:defRPr>
            </a:lvl5pPr>
            <a:lvl6pPr marL="2514600" indent="-228600" eaLnBrk="0" fontAlgn="base" hangingPunct="0">
              <a:spcBef>
                <a:spcPct val="0"/>
              </a:spcBef>
              <a:spcAft>
                <a:spcPct val="0"/>
              </a:spcAft>
              <a:defRPr sz="2400">
                <a:solidFill>
                  <a:schemeClr val="tx1"/>
                </a:solidFill>
                <a:latin typeface="Impact" panose="020B0806030902050204" pitchFamily="34" charset="0"/>
              </a:defRPr>
            </a:lvl6pPr>
            <a:lvl7pPr marL="2971800" indent="-228600" eaLnBrk="0" fontAlgn="base" hangingPunct="0">
              <a:spcBef>
                <a:spcPct val="0"/>
              </a:spcBef>
              <a:spcAft>
                <a:spcPct val="0"/>
              </a:spcAft>
              <a:defRPr sz="2400">
                <a:solidFill>
                  <a:schemeClr val="tx1"/>
                </a:solidFill>
                <a:latin typeface="Impact" panose="020B0806030902050204" pitchFamily="34" charset="0"/>
              </a:defRPr>
            </a:lvl7pPr>
            <a:lvl8pPr marL="3429000" indent="-228600" eaLnBrk="0" fontAlgn="base" hangingPunct="0">
              <a:spcBef>
                <a:spcPct val="0"/>
              </a:spcBef>
              <a:spcAft>
                <a:spcPct val="0"/>
              </a:spcAft>
              <a:defRPr sz="2400">
                <a:solidFill>
                  <a:schemeClr val="tx1"/>
                </a:solidFill>
                <a:latin typeface="Impact" panose="020B0806030902050204" pitchFamily="34" charset="0"/>
              </a:defRPr>
            </a:lvl8pPr>
            <a:lvl9pPr marL="3886200" indent="-228600" eaLnBrk="0" fontAlgn="base" hangingPunct="0">
              <a:spcBef>
                <a:spcPct val="0"/>
              </a:spcBef>
              <a:spcAft>
                <a:spcPct val="0"/>
              </a:spcAft>
              <a:defRPr sz="2400">
                <a:solidFill>
                  <a:schemeClr val="tx1"/>
                </a:solidFill>
                <a:latin typeface="Impact" panose="020B0806030902050204" pitchFamily="34" charset="0"/>
              </a:defRPr>
            </a:lvl9pPr>
          </a:lstStyle>
          <a:p>
            <a:fld id="{539C984A-71B7-4165-919C-C18F6DD570AC}" type="slidenum">
              <a:rPr lang="en-GB" altLang="en-US" sz="1200">
                <a:latin typeface="Times New Roman" panose="02020603050405020304" pitchFamily="18" charset="0"/>
              </a:rPr>
              <a:pPr/>
              <a:t>42</a:t>
            </a:fld>
            <a:endParaRPr lang="en-GB" altLang="en-US" sz="1200">
              <a:latin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800" smtClean="0">
                <a:latin typeface="Times New Roman" panose="02020603050405020304" pitchFamily="18" charset="0"/>
              </a:rPr>
              <a:t> “Aqua,” Latin for “water,” is a NASA Earth Science satellite mission named for the large amount of information that the mission will be collecting about the Earth’s water cycle, including evaporation from the oceans, water vapor in the atmosphere, clouds, precipitation, soil moisture, sea ice, land ice, and snow cover on the land and ice. Additional variables also being measured by Aqua include radiative energy fluxes, aerosols, vegetation cover on the land, phytoplankton and dissolved organic matter in the oceans, and air, land, and water temperatures.</a:t>
            </a:r>
          </a:p>
          <a:p>
            <a:pPr>
              <a:lnSpc>
                <a:spcPct val="80000"/>
              </a:lnSpc>
            </a:pPr>
            <a:endParaRPr lang="en-US" altLang="en-US" sz="800" smtClean="0">
              <a:latin typeface="Times New Roman" panose="02020603050405020304" pitchFamily="18" charset="0"/>
            </a:endParaRPr>
          </a:p>
          <a:p>
            <a:pPr>
              <a:lnSpc>
                <a:spcPct val="80000"/>
              </a:lnSpc>
            </a:pPr>
            <a:r>
              <a:rPr lang="en-US" altLang="en-US" sz="800" smtClean="0">
                <a:latin typeface="Times New Roman" panose="02020603050405020304" pitchFamily="18" charset="0"/>
              </a:rPr>
              <a:t>Aqua will carry six state-of-the-art instruments in a near-polar low-Earth orbit. The six instruments are the Atmospheric Infrared Sounder (AIRS), the Advanced Microwave Sounding Unit (AMSU-A), the Humidity Sounder for Brazil (HSB), the Advanced Microwave Scanning Radiometer for EOS (AMSR-E), the Moderate-Resolution Imaging Spectroradiometer (MODIS), and Clouds and the Earth's Radiant Energy System (CERES). Each has unique characteristics and capabilities, and all six serve together to form a powerful package for Earth observations. </a:t>
            </a:r>
          </a:p>
          <a:p>
            <a:pPr>
              <a:lnSpc>
                <a:spcPct val="80000"/>
              </a:lnSpc>
            </a:pPr>
            <a:endParaRPr lang="en-US" altLang="en-US" sz="800" smtClean="0">
              <a:latin typeface="Times New Roman" panose="02020603050405020304" pitchFamily="18" charset="0"/>
            </a:endParaRPr>
          </a:p>
          <a:p>
            <a:pPr>
              <a:lnSpc>
                <a:spcPct val="80000"/>
              </a:lnSpc>
            </a:pPr>
            <a:r>
              <a:rPr lang="en-US" altLang="en-US" sz="800" smtClean="0">
                <a:latin typeface="Times New Roman" panose="02020603050405020304" pitchFamily="18" charset="0"/>
              </a:rPr>
              <a:t>The Atmospheric Infrared Sounder (AIRS), an advanced sounder containing 2378 infrared channels and four visible/near-infrared channels, aimed at obtaining highly accurate temperature profiles within the atmosphere plus a variety of additional Earth/atmosphere products. AIRS will be the highlighted instrument in the AIRS/AMSU-A/HSB triplet centered on measuring accurate temperature and humidity profiles throughout the atmosphere.</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The Advanced Microwave Radiometer for EOS (AMSR-E) is a twelve-channel, six-frequency, total power passive-microwave radiometer system. It measures brightness temperatures at 6.925, 10.65, 18.7, 23.8, 36.5, and 89.0 GHz. Vertically and horizontally polarized measurements are taken at all channels. The Earth-emitted microwave radiation is collected by an offset parabolic reflector 1.6 meters in diameter that scans across the Earth along an imaginary conical surface, maintaining a constant Earth incidence angle of 55° and providing a swath width array of six feedhorns which then carry the radiation to radiometers for measurement. Calibration is accomplished with observations of cosmic background radiation and an on-board warm target. Spatial resolution of the individual measurements varies from 5.4 km at 89.0 GHz to 56 km at 6.9 GHz.</a:t>
            </a:r>
            <a:br>
              <a:rPr lang="en-US" altLang="en-US" sz="800" smtClean="0">
                <a:latin typeface="Times New Roman" panose="02020603050405020304" pitchFamily="18" charset="0"/>
              </a:rPr>
            </a:br>
            <a:r>
              <a:rPr lang="en-US" altLang="en-US" sz="800" smtClean="0">
                <a:latin typeface="Times New Roman" panose="02020603050405020304" pitchFamily="18" charset="0"/>
              </a:rPr>
              <a:t/>
            </a:r>
            <a:br>
              <a:rPr lang="en-US" altLang="en-US" sz="800" smtClean="0">
                <a:latin typeface="Times New Roman" panose="02020603050405020304" pitchFamily="18" charset="0"/>
              </a:rPr>
            </a:br>
            <a:r>
              <a:rPr lang="en-US" altLang="en-US" sz="800" smtClean="0">
                <a:latin typeface="Times New Roman" panose="02020603050405020304" pitchFamily="18" charset="0"/>
              </a:rPr>
              <a:t>The </a:t>
            </a:r>
            <a:r>
              <a:rPr lang="en-US" altLang="en-US" sz="800" b="1" smtClean="0">
                <a:latin typeface="Times New Roman" panose="02020603050405020304" pitchFamily="18" charset="0"/>
              </a:rPr>
              <a:t>Advanced Microwave Sounding Unit (AMSU-A)</a:t>
            </a:r>
            <a:r>
              <a:rPr lang="en-US" altLang="en-US" sz="800" smtClean="0">
                <a:latin typeface="Times New Roman" panose="02020603050405020304" pitchFamily="18" charset="0"/>
              </a:rPr>
              <a:t>, a 15-channel microwave sounder designed primarily to obtain temperature profiles in the upper atmosphere (especially the stratosphere) and to provide a cloud-filtering capability for tropospheric temperature observations. The first AMSU was launched in May 1998 on board the National Oceanic and Atmospheric Administration's (NOAA's) NOAA 15 satellite. The EOS AMSU-A will be part of a closely coupled triplet of instruments that include the AIRS and HSB. </a:t>
            </a:r>
          </a:p>
          <a:p>
            <a:pPr>
              <a:lnSpc>
                <a:spcPct val="80000"/>
              </a:lnSpc>
            </a:pPr>
            <a:endParaRPr lang="en-US" altLang="en-US" sz="800" smtClean="0">
              <a:latin typeface="Times New Roman" panose="02020603050405020304" pitchFamily="18" charset="0"/>
            </a:endParaRPr>
          </a:p>
          <a:p>
            <a:pPr>
              <a:lnSpc>
                <a:spcPct val="80000"/>
              </a:lnSpc>
            </a:pPr>
            <a:r>
              <a:rPr lang="en-US" altLang="en-US" sz="800" smtClean="0">
                <a:latin typeface="Times New Roman" panose="02020603050405020304" pitchFamily="18" charset="0"/>
              </a:rPr>
              <a:t>The </a:t>
            </a:r>
            <a:r>
              <a:rPr lang="en-US" altLang="en-US" sz="800" b="1" smtClean="0">
                <a:latin typeface="Times New Roman" panose="02020603050405020304" pitchFamily="18" charset="0"/>
              </a:rPr>
              <a:t>Cloud's and the Earth's Radiant Energy System (CERES)</a:t>
            </a:r>
            <a:r>
              <a:rPr lang="en-US" altLang="en-US" sz="800" smtClean="0">
                <a:latin typeface="Times New Roman" panose="02020603050405020304" pitchFamily="18" charset="0"/>
              </a:rPr>
              <a:t> is a 3-channel radiometer measuring reflected solar radiation in the 0.3-5 µm wavelength band, emitted terrestrial radiation in the 8-12 µm band, and total radiation from 0.3 µm to beyond 100 µm. These data will be used to measure the Earth's total thermal radiation budget, and, in combination with MODIS data, detailed information about clouds. The first CERES instrument was launched on the Tropical Rainfall Measuring Mission (TRMM) satellite in November 1997; the second and third CERES instuments were launched on the Terra satellite in December 1999; and the fourth and fifth CERES instruments will be on board the Aqua satellite.</a:t>
            </a:r>
            <a:br>
              <a:rPr lang="en-US" altLang="en-US" sz="800" smtClean="0">
                <a:latin typeface="Times New Roman" panose="02020603050405020304" pitchFamily="18" charset="0"/>
              </a:rPr>
            </a:br>
            <a:endParaRPr lang="en-US" altLang="en-US" sz="800" smtClean="0">
              <a:latin typeface="Times New Roman" panose="02020603050405020304" pitchFamily="18" charset="0"/>
            </a:endParaRPr>
          </a:p>
          <a:p>
            <a:pPr>
              <a:lnSpc>
                <a:spcPct val="80000"/>
              </a:lnSpc>
            </a:pPr>
            <a:r>
              <a:rPr lang="en-US" altLang="en-US" sz="800" smtClean="0">
                <a:latin typeface="Times New Roman" panose="02020603050405020304" pitchFamily="18" charset="0"/>
              </a:rPr>
              <a:t>The </a:t>
            </a:r>
            <a:r>
              <a:rPr lang="en-US" altLang="en-US" sz="800" b="1" smtClean="0">
                <a:latin typeface="Times New Roman" panose="02020603050405020304" pitchFamily="18" charset="0"/>
              </a:rPr>
              <a:t>Humidity Sounder for Brazil</a:t>
            </a:r>
            <a:r>
              <a:rPr lang="en-US" altLang="en-US" sz="800" smtClean="0">
                <a:latin typeface="Times New Roman" panose="02020603050405020304" pitchFamily="18" charset="0"/>
              </a:rPr>
              <a:t> (HSB), a 4-channel microwave sounder provided by Brazil aimed at obtaining humidity profiles throughout the atmosphere. The HSB is the instrument in the AIRS/AMSU-A/HSB triplet that will allow humidity measurements even under conditions of heavy cloudiness and haze.</a:t>
            </a:r>
          </a:p>
          <a:p>
            <a:pPr>
              <a:lnSpc>
                <a:spcPct val="80000"/>
              </a:lnSpc>
            </a:pPr>
            <a:endParaRPr lang="en-US" altLang="en-US" sz="800" smtClean="0">
              <a:latin typeface="Times New Roman" panose="02020603050405020304" pitchFamily="18" charset="0"/>
            </a:endParaRPr>
          </a:p>
          <a:p>
            <a:pPr>
              <a:lnSpc>
                <a:spcPct val="80000"/>
              </a:lnSpc>
            </a:pPr>
            <a:r>
              <a:rPr lang="en-US" altLang="en-US" sz="800" smtClean="0">
                <a:latin typeface="Times New Roman" panose="02020603050405020304" pitchFamily="18" charset="0"/>
              </a:rPr>
              <a:t>The </a:t>
            </a:r>
            <a:r>
              <a:rPr lang="en-US" altLang="en-US" sz="800" b="1" smtClean="0">
                <a:latin typeface="Times New Roman" panose="02020603050405020304" pitchFamily="18" charset="0"/>
              </a:rPr>
              <a:t>Moderate Resolution Imaging Spectroradiometer</a:t>
            </a:r>
            <a:r>
              <a:rPr lang="en-US" altLang="en-US" sz="800" smtClean="0">
                <a:latin typeface="Times New Roman" panose="02020603050405020304" pitchFamily="18" charset="0"/>
              </a:rPr>
              <a:t> (MODIS), is a 36-band spectroradiometer measuring visible and infrared radiation and obtaining data that will be used to derive products ranging from vegetation, land surface cover, and ocean chlorophyll fluorescence to cloud and aerosol properties, fire occurrence, snow cover on the land, and sea ice cover on the oceans. The first MODIS instrument was launched on board the Terra satellite in December 1999.  </a:t>
            </a:r>
            <a:br>
              <a:rPr lang="en-US" altLang="en-US" sz="800" smtClean="0">
                <a:latin typeface="Times New Roman" panose="02020603050405020304" pitchFamily="18" charset="0"/>
              </a:rPr>
            </a:br>
            <a:endParaRPr lang="en-US" altLang="en-US" sz="800" smtClean="0">
              <a:latin typeface="Times New Roman" panose="02020603050405020304" pitchFamily="18" charset="0"/>
            </a:endParaRPr>
          </a:p>
          <a:p>
            <a:pPr>
              <a:lnSpc>
                <a:spcPct val="80000"/>
              </a:lnSpc>
            </a:pPr>
            <a:endParaRPr lang="en-US" altLang="en-US" sz="800" smtClean="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Impact" panose="020B0806030902050204" pitchFamily="34" charset="0"/>
              </a:defRPr>
            </a:lvl1pPr>
            <a:lvl2pPr marL="742950" indent="-285750">
              <a:defRPr sz="2400">
                <a:solidFill>
                  <a:schemeClr val="tx1"/>
                </a:solidFill>
                <a:latin typeface="Impact" panose="020B0806030902050204" pitchFamily="34" charset="0"/>
              </a:defRPr>
            </a:lvl2pPr>
            <a:lvl3pPr marL="1143000" indent="-228600">
              <a:defRPr sz="2400">
                <a:solidFill>
                  <a:schemeClr val="tx1"/>
                </a:solidFill>
                <a:latin typeface="Impact" panose="020B0806030902050204" pitchFamily="34" charset="0"/>
              </a:defRPr>
            </a:lvl3pPr>
            <a:lvl4pPr marL="1600200" indent="-228600">
              <a:defRPr sz="2400">
                <a:solidFill>
                  <a:schemeClr val="tx1"/>
                </a:solidFill>
                <a:latin typeface="Impact" panose="020B0806030902050204" pitchFamily="34" charset="0"/>
              </a:defRPr>
            </a:lvl4pPr>
            <a:lvl5pPr marL="2057400" indent="-228600">
              <a:defRPr sz="2400">
                <a:solidFill>
                  <a:schemeClr val="tx1"/>
                </a:solidFill>
                <a:latin typeface="Impact" panose="020B0806030902050204" pitchFamily="34" charset="0"/>
              </a:defRPr>
            </a:lvl5pPr>
            <a:lvl6pPr marL="2514600" indent="-228600" eaLnBrk="0" fontAlgn="base" hangingPunct="0">
              <a:spcBef>
                <a:spcPct val="0"/>
              </a:spcBef>
              <a:spcAft>
                <a:spcPct val="0"/>
              </a:spcAft>
              <a:defRPr sz="2400">
                <a:solidFill>
                  <a:schemeClr val="tx1"/>
                </a:solidFill>
                <a:latin typeface="Impact" panose="020B0806030902050204" pitchFamily="34" charset="0"/>
              </a:defRPr>
            </a:lvl6pPr>
            <a:lvl7pPr marL="2971800" indent="-228600" eaLnBrk="0" fontAlgn="base" hangingPunct="0">
              <a:spcBef>
                <a:spcPct val="0"/>
              </a:spcBef>
              <a:spcAft>
                <a:spcPct val="0"/>
              </a:spcAft>
              <a:defRPr sz="2400">
                <a:solidFill>
                  <a:schemeClr val="tx1"/>
                </a:solidFill>
                <a:latin typeface="Impact" panose="020B0806030902050204" pitchFamily="34" charset="0"/>
              </a:defRPr>
            </a:lvl7pPr>
            <a:lvl8pPr marL="3429000" indent="-228600" eaLnBrk="0" fontAlgn="base" hangingPunct="0">
              <a:spcBef>
                <a:spcPct val="0"/>
              </a:spcBef>
              <a:spcAft>
                <a:spcPct val="0"/>
              </a:spcAft>
              <a:defRPr sz="2400">
                <a:solidFill>
                  <a:schemeClr val="tx1"/>
                </a:solidFill>
                <a:latin typeface="Impact" panose="020B0806030902050204" pitchFamily="34" charset="0"/>
              </a:defRPr>
            </a:lvl8pPr>
            <a:lvl9pPr marL="3886200" indent="-228600" eaLnBrk="0" fontAlgn="base" hangingPunct="0">
              <a:spcBef>
                <a:spcPct val="0"/>
              </a:spcBef>
              <a:spcAft>
                <a:spcPct val="0"/>
              </a:spcAft>
              <a:defRPr sz="2400">
                <a:solidFill>
                  <a:schemeClr val="tx1"/>
                </a:solidFill>
                <a:latin typeface="Impact" panose="020B0806030902050204" pitchFamily="34" charset="0"/>
              </a:defRPr>
            </a:lvl9pPr>
          </a:lstStyle>
          <a:p>
            <a:fld id="{B2AD708D-C675-43EE-82E6-B35A7B1185F8}" type="slidenum">
              <a:rPr lang="en-GB" altLang="en-US" sz="1200">
                <a:latin typeface="Times New Roman" panose="02020603050405020304" pitchFamily="18" charset="0"/>
              </a:rPr>
              <a:pPr/>
              <a:t>43</a:t>
            </a:fld>
            <a:endParaRPr lang="en-GB" altLang="en-US" sz="120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Times New Roman" panose="02020603050405020304" pitchFamily="18" charset="0"/>
              </a:rPr>
              <a:t>Sensor Description:  </a:t>
            </a:r>
          </a:p>
          <a:p>
            <a:r>
              <a:rPr lang="en-US" altLang="en-US" smtClean="0">
                <a:latin typeface="Times New Roman" panose="02020603050405020304" pitchFamily="18" charset="0"/>
              </a:rPr>
              <a:t>ASTER data products will exploit the spectrum of emissivity and reflectivity from clouds, soil and geologic surfaces, and volcanoes.  VNIR and SWIR bands will be used to study land use patterns and vegetation; VNIR and TIR combinations for the study of coral reefs and glaciers; and VNIR for Digital Elevation Models (DEMs).  TIR channels will be used to study evapotranspiration, and land and ocean temperature.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Impact" panose="020B0806030902050204" pitchFamily="34" charset="0"/>
              </a:defRPr>
            </a:lvl1pPr>
            <a:lvl2pPr marL="742950" indent="-285750">
              <a:defRPr sz="2400">
                <a:solidFill>
                  <a:schemeClr val="tx1"/>
                </a:solidFill>
                <a:latin typeface="Impact" panose="020B0806030902050204" pitchFamily="34" charset="0"/>
              </a:defRPr>
            </a:lvl2pPr>
            <a:lvl3pPr marL="1143000" indent="-228600">
              <a:defRPr sz="2400">
                <a:solidFill>
                  <a:schemeClr val="tx1"/>
                </a:solidFill>
                <a:latin typeface="Impact" panose="020B0806030902050204" pitchFamily="34" charset="0"/>
              </a:defRPr>
            </a:lvl3pPr>
            <a:lvl4pPr marL="1600200" indent="-228600">
              <a:defRPr sz="2400">
                <a:solidFill>
                  <a:schemeClr val="tx1"/>
                </a:solidFill>
                <a:latin typeface="Impact" panose="020B0806030902050204" pitchFamily="34" charset="0"/>
              </a:defRPr>
            </a:lvl4pPr>
            <a:lvl5pPr marL="2057400" indent="-228600">
              <a:defRPr sz="2400">
                <a:solidFill>
                  <a:schemeClr val="tx1"/>
                </a:solidFill>
                <a:latin typeface="Impact" panose="020B0806030902050204" pitchFamily="34" charset="0"/>
              </a:defRPr>
            </a:lvl5pPr>
            <a:lvl6pPr marL="2514600" indent="-228600" eaLnBrk="0" fontAlgn="base" hangingPunct="0">
              <a:spcBef>
                <a:spcPct val="0"/>
              </a:spcBef>
              <a:spcAft>
                <a:spcPct val="0"/>
              </a:spcAft>
              <a:defRPr sz="2400">
                <a:solidFill>
                  <a:schemeClr val="tx1"/>
                </a:solidFill>
                <a:latin typeface="Impact" panose="020B0806030902050204" pitchFamily="34" charset="0"/>
              </a:defRPr>
            </a:lvl6pPr>
            <a:lvl7pPr marL="2971800" indent="-228600" eaLnBrk="0" fontAlgn="base" hangingPunct="0">
              <a:spcBef>
                <a:spcPct val="0"/>
              </a:spcBef>
              <a:spcAft>
                <a:spcPct val="0"/>
              </a:spcAft>
              <a:defRPr sz="2400">
                <a:solidFill>
                  <a:schemeClr val="tx1"/>
                </a:solidFill>
                <a:latin typeface="Impact" panose="020B0806030902050204" pitchFamily="34" charset="0"/>
              </a:defRPr>
            </a:lvl7pPr>
            <a:lvl8pPr marL="3429000" indent="-228600" eaLnBrk="0" fontAlgn="base" hangingPunct="0">
              <a:spcBef>
                <a:spcPct val="0"/>
              </a:spcBef>
              <a:spcAft>
                <a:spcPct val="0"/>
              </a:spcAft>
              <a:defRPr sz="2400">
                <a:solidFill>
                  <a:schemeClr val="tx1"/>
                </a:solidFill>
                <a:latin typeface="Impact" panose="020B0806030902050204" pitchFamily="34" charset="0"/>
              </a:defRPr>
            </a:lvl8pPr>
            <a:lvl9pPr marL="3886200" indent="-228600" eaLnBrk="0" fontAlgn="base" hangingPunct="0">
              <a:spcBef>
                <a:spcPct val="0"/>
              </a:spcBef>
              <a:spcAft>
                <a:spcPct val="0"/>
              </a:spcAft>
              <a:defRPr sz="2400">
                <a:solidFill>
                  <a:schemeClr val="tx1"/>
                </a:solidFill>
                <a:latin typeface="Impact" panose="020B0806030902050204" pitchFamily="34" charset="0"/>
              </a:defRPr>
            </a:lvl9pPr>
          </a:lstStyle>
          <a:p>
            <a:fld id="{C42DDB70-D837-4D87-AD82-B8B526BB6E79}" type="slidenum">
              <a:rPr lang="en-GB" altLang="en-US" sz="1200">
                <a:latin typeface="Times New Roman" panose="02020603050405020304" pitchFamily="18" charset="0"/>
              </a:rPr>
              <a:pPr/>
              <a:t>44</a:t>
            </a:fld>
            <a:endParaRPr lang="en-GB" altLang="en-US" sz="1200">
              <a:latin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161" name="Rectangle 9"/>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49162" name="Rectangle 10"/>
          <p:cNvSpPr>
            <a:spLocks noGrp="1" noChangeArrowheads="1"/>
          </p:cNvSpPr>
          <p:nvPr>
            <p:ph type="subTitle" idx="1"/>
          </p:nvPr>
        </p:nvSpPr>
        <p:spPr>
          <a:xfrm>
            <a:off x="1371600" y="4191000"/>
            <a:ext cx="6400800" cy="1752600"/>
          </a:xfrm>
        </p:spPr>
        <p:txBody>
          <a:bodyPr/>
          <a:lstStyle>
            <a:lvl1pPr marL="0" indent="0" algn="ctr">
              <a:buFontTx/>
              <a:buNone/>
              <a:defRPr/>
            </a:lvl1pPr>
          </a:lstStyle>
          <a:p>
            <a:r>
              <a:rPr lang="en-US"/>
              <a:t>Click to edit Master subtitle style</a:t>
            </a:r>
          </a:p>
        </p:txBody>
      </p:sp>
      <p:sp>
        <p:nvSpPr>
          <p:cNvPr id="4" name="Rectangle 11"/>
          <p:cNvSpPr>
            <a:spLocks noGrp="1" noChangeArrowheads="1"/>
          </p:cNvSpPr>
          <p:nvPr>
            <p:ph type="dt" sz="half" idx="10"/>
          </p:nvPr>
        </p:nvSpPr>
        <p:spPr>
          <a:xfrm>
            <a:off x="685800" y="6248400"/>
            <a:ext cx="1905000" cy="457200"/>
          </a:xfrm>
        </p:spPr>
        <p:txBody>
          <a:bodyPr/>
          <a:lstStyle>
            <a:lvl1pPr>
              <a:defRPr sz="1400" i="0">
                <a:solidFill>
                  <a:srgbClr val="003300"/>
                </a:solidFill>
              </a:defRPr>
            </a:lvl1pPr>
          </a:lstStyle>
          <a:p>
            <a:pPr>
              <a:defRPr/>
            </a:pPr>
            <a:r>
              <a:rPr lang="en-US"/>
              <a:t>UKZN September 07</a:t>
            </a:r>
          </a:p>
          <a:p>
            <a:pPr>
              <a:defRPr/>
            </a:pPr>
            <a:endParaRPr lang="en-US"/>
          </a:p>
        </p:txBody>
      </p:sp>
      <p:sp>
        <p:nvSpPr>
          <p:cNvPr id="5" name="Rectangle 12"/>
          <p:cNvSpPr>
            <a:spLocks noGrp="1" noChangeArrowheads="1"/>
          </p:cNvSpPr>
          <p:nvPr>
            <p:ph type="ftr" sz="quarter" idx="11"/>
          </p:nvPr>
        </p:nvSpPr>
        <p:spPr>
          <a:xfrm>
            <a:off x="3124200" y="6248400"/>
            <a:ext cx="2895600" cy="457200"/>
          </a:xfrm>
        </p:spPr>
        <p:txBody>
          <a:bodyPr/>
          <a:lstStyle>
            <a:lvl1pPr>
              <a:defRPr/>
            </a:lvl1pPr>
          </a:lstStyle>
          <a:p>
            <a:pPr>
              <a:defRPr/>
            </a:pPr>
            <a:r>
              <a:rPr lang="en-US"/>
              <a:t>ENVS316</a:t>
            </a:r>
            <a:endParaRPr lang="en-US" sz="1400" b="0">
              <a:solidFill>
                <a:srgbClr val="003300"/>
              </a:solidFill>
              <a:latin typeface="+mn-lt"/>
            </a:endParaRPr>
          </a:p>
        </p:txBody>
      </p:sp>
      <p:sp>
        <p:nvSpPr>
          <p:cNvPr id="6" name="Rectangle 13"/>
          <p:cNvSpPr>
            <a:spLocks noGrp="1" noChangeArrowheads="1"/>
          </p:cNvSpPr>
          <p:nvPr>
            <p:ph type="sldNum" sz="quarter" idx="12"/>
          </p:nvPr>
        </p:nvSpPr>
        <p:spPr>
          <a:xfrm>
            <a:off x="6553200" y="6248400"/>
            <a:ext cx="1905000" cy="457200"/>
          </a:xfrm>
        </p:spPr>
        <p:txBody>
          <a:bodyPr/>
          <a:lstStyle>
            <a:lvl1pPr>
              <a:defRPr>
                <a:solidFill>
                  <a:srgbClr val="003300"/>
                </a:solidFill>
              </a:defRPr>
            </a:lvl1pPr>
          </a:lstStyle>
          <a:p>
            <a:fld id="{6234702E-35DD-4BD5-B0B5-B183B2841B46}" type="slidenum">
              <a:rPr lang="en-US" altLang="en-US"/>
              <a:pPr/>
              <a:t>‹#›</a:t>
            </a:fld>
            <a:endParaRPr lang="en-US" altLang="en-US"/>
          </a:p>
        </p:txBody>
      </p:sp>
    </p:spTree>
    <p:extLst>
      <p:ext uri="{BB962C8B-B14F-4D97-AF65-F5344CB8AC3E}">
        <p14:creationId xmlns:p14="http://schemas.microsoft.com/office/powerpoint/2010/main" val="3190987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10"/>
          <p:cNvSpPr>
            <a:spLocks noGrp="1" noChangeArrowheads="1"/>
          </p:cNvSpPr>
          <p:nvPr>
            <p:ph type="dt" sz="half" idx="10"/>
          </p:nvPr>
        </p:nvSpPr>
        <p:spPr>
          <a:ln/>
        </p:spPr>
        <p:txBody>
          <a:bodyPr/>
          <a:lstStyle>
            <a:lvl1pPr>
              <a:defRPr/>
            </a:lvl1pPr>
          </a:lstStyle>
          <a:p>
            <a:pPr>
              <a:defRPr/>
            </a:pPr>
            <a:r>
              <a:rPr lang="en-US"/>
              <a:t>UKZN September 08</a:t>
            </a:r>
          </a:p>
        </p:txBody>
      </p:sp>
      <p:sp>
        <p:nvSpPr>
          <p:cNvPr id="5" name="Rectangle 11"/>
          <p:cNvSpPr>
            <a:spLocks noGrp="1" noChangeArrowheads="1"/>
          </p:cNvSpPr>
          <p:nvPr>
            <p:ph type="ftr" sz="quarter" idx="11"/>
          </p:nvPr>
        </p:nvSpPr>
        <p:spPr>
          <a:ln/>
        </p:spPr>
        <p:txBody>
          <a:bodyPr/>
          <a:lstStyle>
            <a:lvl1pPr>
              <a:defRPr/>
            </a:lvl1pPr>
          </a:lstStyle>
          <a:p>
            <a:pPr>
              <a:defRPr/>
            </a:pPr>
            <a:r>
              <a:rPr lang="en-US"/>
              <a:t>ENVS316</a:t>
            </a:r>
          </a:p>
        </p:txBody>
      </p:sp>
      <p:sp>
        <p:nvSpPr>
          <p:cNvPr id="6" name="Rectangle 12"/>
          <p:cNvSpPr>
            <a:spLocks noGrp="1" noChangeArrowheads="1"/>
          </p:cNvSpPr>
          <p:nvPr>
            <p:ph type="sldNum" sz="quarter" idx="12"/>
          </p:nvPr>
        </p:nvSpPr>
        <p:spPr>
          <a:ln/>
        </p:spPr>
        <p:txBody>
          <a:bodyPr/>
          <a:lstStyle>
            <a:lvl1pPr>
              <a:defRPr/>
            </a:lvl1pPr>
          </a:lstStyle>
          <a:p>
            <a:fld id="{D5A6DE07-AC5B-4421-B948-B7D89F081481}" type="slidenum">
              <a:rPr lang="en-US" altLang="en-US"/>
              <a:pPr/>
              <a:t>‹#›</a:t>
            </a:fld>
            <a:endParaRPr lang="en-US" altLang="en-US"/>
          </a:p>
        </p:txBody>
      </p:sp>
    </p:spTree>
    <p:extLst>
      <p:ext uri="{BB962C8B-B14F-4D97-AF65-F5344CB8AC3E}">
        <p14:creationId xmlns:p14="http://schemas.microsoft.com/office/powerpoint/2010/main" val="700552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6594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85800" y="304800"/>
            <a:ext cx="5676900" cy="56594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10"/>
          <p:cNvSpPr>
            <a:spLocks noGrp="1" noChangeArrowheads="1"/>
          </p:cNvSpPr>
          <p:nvPr>
            <p:ph type="dt" sz="half" idx="10"/>
          </p:nvPr>
        </p:nvSpPr>
        <p:spPr>
          <a:ln/>
        </p:spPr>
        <p:txBody>
          <a:bodyPr/>
          <a:lstStyle>
            <a:lvl1pPr>
              <a:defRPr/>
            </a:lvl1pPr>
          </a:lstStyle>
          <a:p>
            <a:pPr>
              <a:defRPr/>
            </a:pPr>
            <a:r>
              <a:rPr lang="en-US"/>
              <a:t>UKZN September 08</a:t>
            </a:r>
          </a:p>
        </p:txBody>
      </p:sp>
      <p:sp>
        <p:nvSpPr>
          <p:cNvPr id="5" name="Rectangle 11"/>
          <p:cNvSpPr>
            <a:spLocks noGrp="1" noChangeArrowheads="1"/>
          </p:cNvSpPr>
          <p:nvPr>
            <p:ph type="ftr" sz="quarter" idx="11"/>
          </p:nvPr>
        </p:nvSpPr>
        <p:spPr>
          <a:ln/>
        </p:spPr>
        <p:txBody>
          <a:bodyPr/>
          <a:lstStyle>
            <a:lvl1pPr>
              <a:defRPr/>
            </a:lvl1pPr>
          </a:lstStyle>
          <a:p>
            <a:pPr>
              <a:defRPr/>
            </a:pPr>
            <a:r>
              <a:rPr lang="en-US"/>
              <a:t>ENVS316</a:t>
            </a:r>
          </a:p>
        </p:txBody>
      </p:sp>
      <p:sp>
        <p:nvSpPr>
          <p:cNvPr id="6" name="Rectangle 12"/>
          <p:cNvSpPr>
            <a:spLocks noGrp="1" noChangeArrowheads="1"/>
          </p:cNvSpPr>
          <p:nvPr>
            <p:ph type="sldNum" sz="quarter" idx="12"/>
          </p:nvPr>
        </p:nvSpPr>
        <p:spPr>
          <a:ln/>
        </p:spPr>
        <p:txBody>
          <a:bodyPr/>
          <a:lstStyle>
            <a:lvl1pPr>
              <a:defRPr/>
            </a:lvl1pPr>
          </a:lstStyle>
          <a:p>
            <a:fld id="{4BCE7957-7991-415A-81A2-879D910BCAFD}" type="slidenum">
              <a:rPr lang="en-US" altLang="en-US"/>
              <a:pPr/>
              <a:t>‹#›</a:t>
            </a:fld>
            <a:endParaRPr lang="en-US" altLang="en-US"/>
          </a:p>
        </p:txBody>
      </p:sp>
    </p:spTree>
    <p:extLst>
      <p:ext uri="{BB962C8B-B14F-4D97-AF65-F5344CB8AC3E}">
        <p14:creationId xmlns:p14="http://schemas.microsoft.com/office/powerpoint/2010/main" val="2393988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849438"/>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5800" y="3983038"/>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dt" sz="half" idx="10"/>
          </p:nvPr>
        </p:nvSpPr>
        <p:spPr/>
        <p:txBody>
          <a:bodyPr/>
          <a:lstStyle>
            <a:lvl1pPr>
              <a:defRPr/>
            </a:lvl1pPr>
          </a:lstStyle>
          <a:p>
            <a:pPr>
              <a:defRPr/>
            </a:pPr>
            <a:r>
              <a:rPr lang="en-US"/>
              <a:t>UKZN September 07</a:t>
            </a:r>
          </a:p>
        </p:txBody>
      </p:sp>
      <p:sp>
        <p:nvSpPr>
          <p:cNvPr id="6" name="Rectangle 11"/>
          <p:cNvSpPr>
            <a:spLocks noGrp="1" noChangeArrowheads="1"/>
          </p:cNvSpPr>
          <p:nvPr>
            <p:ph type="ftr" sz="quarter" idx="11"/>
          </p:nvPr>
        </p:nvSpPr>
        <p:spPr/>
        <p:txBody>
          <a:bodyPr/>
          <a:lstStyle>
            <a:lvl1pPr>
              <a:defRPr/>
            </a:lvl1pPr>
          </a:lstStyle>
          <a:p>
            <a:pPr>
              <a:defRPr/>
            </a:pPr>
            <a:r>
              <a:rPr lang="en-US"/>
              <a:t>ENVS316</a:t>
            </a:r>
          </a:p>
        </p:txBody>
      </p:sp>
      <p:sp>
        <p:nvSpPr>
          <p:cNvPr id="7" name="Rectangle 12"/>
          <p:cNvSpPr>
            <a:spLocks noGrp="1" noChangeArrowheads="1"/>
          </p:cNvSpPr>
          <p:nvPr>
            <p:ph type="sldNum" sz="quarter" idx="12"/>
          </p:nvPr>
        </p:nvSpPr>
        <p:spPr/>
        <p:txBody>
          <a:bodyPr/>
          <a:lstStyle>
            <a:lvl1pPr>
              <a:defRPr/>
            </a:lvl1pPr>
          </a:lstStyle>
          <a:p>
            <a:fld id="{D8B18566-0CDB-4A8B-9FBA-9E0E70B31526}" type="slidenum">
              <a:rPr lang="en-US" altLang="en-US"/>
              <a:pPr/>
              <a:t>‹#›</a:t>
            </a:fld>
            <a:endParaRPr lang="en-US" altLang="en-US"/>
          </a:p>
        </p:txBody>
      </p:sp>
    </p:spTree>
    <p:extLst>
      <p:ext uri="{BB962C8B-B14F-4D97-AF65-F5344CB8AC3E}">
        <p14:creationId xmlns:p14="http://schemas.microsoft.com/office/powerpoint/2010/main" val="3829114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Rectangle 10"/>
          <p:cNvSpPr>
            <a:spLocks noGrp="1" noChangeArrowheads="1"/>
          </p:cNvSpPr>
          <p:nvPr>
            <p:ph type="dt" sz="half" idx="10"/>
          </p:nvPr>
        </p:nvSpPr>
        <p:spPr>
          <a:ln/>
        </p:spPr>
        <p:txBody>
          <a:bodyPr/>
          <a:lstStyle>
            <a:lvl1pPr>
              <a:defRPr/>
            </a:lvl1pPr>
          </a:lstStyle>
          <a:p>
            <a:pPr>
              <a:defRPr/>
            </a:pPr>
            <a:r>
              <a:rPr lang="en-US"/>
              <a:t>UKZN September 08</a:t>
            </a:r>
          </a:p>
        </p:txBody>
      </p:sp>
      <p:sp>
        <p:nvSpPr>
          <p:cNvPr id="5" name="Rectangle 11"/>
          <p:cNvSpPr>
            <a:spLocks noGrp="1" noChangeArrowheads="1"/>
          </p:cNvSpPr>
          <p:nvPr>
            <p:ph type="ftr" sz="quarter" idx="11"/>
          </p:nvPr>
        </p:nvSpPr>
        <p:spPr>
          <a:ln/>
        </p:spPr>
        <p:txBody>
          <a:bodyPr/>
          <a:lstStyle>
            <a:lvl1pPr>
              <a:defRPr/>
            </a:lvl1pPr>
          </a:lstStyle>
          <a:p>
            <a:pPr>
              <a:defRPr/>
            </a:pPr>
            <a:r>
              <a:rPr lang="en-US"/>
              <a:t>ENVS316</a:t>
            </a:r>
          </a:p>
        </p:txBody>
      </p:sp>
      <p:sp>
        <p:nvSpPr>
          <p:cNvPr id="6" name="Rectangle 12"/>
          <p:cNvSpPr>
            <a:spLocks noGrp="1" noChangeArrowheads="1"/>
          </p:cNvSpPr>
          <p:nvPr>
            <p:ph type="sldNum" sz="quarter" idx="12"/>
          </p:nvPr>
        </p:nvSpPr>
        <p:spPr>
          <a:ln/>
        </p:spPr>
        <p:txBody>
          <a:bodyPr/>
          <a:lstStyle>
            <a:lvl1pPr>
              <a:defRPr/>
            </a:lvl1pPr>
          </a:lstStyle>
          <a:p>
            <a:fld id="{132B7F88-3AB1-496E-9A73-FACCED5F4F2C}" type="slidenum">
              <a:rPr lang="en-US" altLang="en-US"/>
              <a:pPr/>
              <a:t>‹#›</a:t>
            </a:fld>
            <a:endParaRPr lang="en-US" altLang="en-US"/>
          </a:p>
        </p:txBody>
      </p:sp>
    </p:spTree>
    <p:extLst>
      <p:ext uri="{BB962C8B-B14F-4D97-AF65-F5344CB8AC3E}">
        <p14:creationId xmlns:p14="http://schemas.microsoft.com/office/powerpoint/2010/main" val="1622146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pPr>
              <a:defRPr/>
            </a:pPr>
            <a:r>
              <a:rPr lang="en-US"/>
              <a:t>UKZN September 08</a:t>
            </a:r>
          </a:p>
        </p:txBody>
      </p:sp>
      <p:sp>
        <p:nvSpPr>
          <p:cNvPr id="5" name="Rectangle 11"/>
          <p:cNvSpPr>
            <a:spLocks noGrp="1" noChangeArrowheads="1"/>
          </p:cNvSpPr>
          <p:nvPr>
            <p:ph type="ftr" sz="quarter" idx="11"/>
          </p:nvPr>
        </p:nvSpPr>
        <p:spPr>
          <a:ln/>
        </p:spPr>
        <p:txBody>
          <a:bodyPr/>
          <a:lstStyle>
            <a:lvl1pPr>
              <a:defRPr/>
            </a:lvl1pPr>
          </a:lstStyle>
          <a:p>
            <a:pPr>
              <a:defRPr/>
            </a:pPr>
            <a:r>
              <a:rPr lang="en-US"/>
              <a:t>ENVS316</a:t>
            </a:r>
          </a:p>
        </p:txBody>
      </p:sp>
      <p:sp>
        <p:nvSpPr>
          <p:cNvPr id="6" name="Rectangle 12"/>
          <p:cNvSpPr>
            <a:spLocks noGrp="1" noChangeArrowheads="1"/>
          </p:cNvSpPr>
          <p:nvPr>
            <p:ph type="sldNum" sz="quarter" idx="12"/>
          </p:nvPr>
        </p:nvSpPr>
        <p:spPr>
          <a:ln/>
        </p:spPr>
        <p:txBody>
          <a:bodyPr/>
          <a:lstStyle>
            <a:lvl1pPr>
              <a:defRPr/>
            </a:lvl1pPr>
          </a:lstStyle>
          <a:p>
            <a:fld id="{2CE73A60-9642-45D5-9F0D-386245845FBE}" type="slidenum">
              <a:rPr lang="en-US" altLang="en-US"/>
              <a:pPr/>
              <a:t>‹#›</a:t>
            </a:fld>
            <a:endParaRPr lang="en-US" altLang="en-US"/>
          </a:p>
        </p:txBody>
      </p:sp>
    </p:spTree>
    <p:extLst>
      <p:ext uri="{BB962C8B-B14F-4D97-AF65-F5344CB8AC3E}">
        <p14:creationId xmlns:p14="http://schemas.microsoft.com/office/powerpoint/2010/main" val="90136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685800" y="18494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4648200" y="184943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Rectangle 10"/>
          <p:cNvSpPr>
            <a:spLocks noGrp="1" noChangeArrowheads="1"/>
          </p:cNvSpPr>
          <p:nvPr>
            <p:ph type="dt" sz="half" idx="10"/>
          </p:nvPr>
        </p:nvSpPr>
        <p:spPr>
          <a:ln/>
        </p:spPr>
        <p:txBody>
          <a:bodyPr/>
          <a:lstStyle>
            <a:lvl1pPr>
              <a:defRPr/>
            </a:lvl1pPr>
          </a:lstStyle>
          <a:p>
            <a:pPr>
              <a:defRPr/>
            </a:pPr>
            <a:r>
              <a:rPr lang="en-US"/>
              <a:t>UKZN September 08</a:t>
            </a:r>
          </a:p>
        </p:txBody>
      </p:sp>
      <p:sp>
        <p:nvSpPr>
          <p:cNvPr id="6" name="Rectangle 11"/>
          <p:cNvSpPr>
            <a:spLocks noGrp="1" noChangeArrowheads="1"/>
          </p:cNvSpPr>
          <p:nvPr>
            <p:ph type="ftr" sz="quarter" idx="11"/>
          </p:nvPr>
        </p:nvSpPr>
        <p:spPr>
          <a:ln/>
        </p:spPr>
        <p:txBody>
          <a:bodyPr/>
          <a:lstStyle>
            <a:lvl1pPr>
              <a:defRPr/>
            </a:lvl1pPr>
          </a:lstStyle>
          <a:p>
            <a:pPr>
              <a:defRPr/>
            </a:pPr>
            <a:r>
              <a:rPr lang="en-US"/>
              <a:t>ENVS316</a:t>
            </a:r>
          </a:p>
        </p:txBody>
      </p:sp>
      <p:sp>
        <p:nvSpPr>
          <p:cNvPr id="7" name="Rectangle 12"/>
          <p:cNvSpPr>
            <a:spLocks noGrp="1" noChangeArrowheads="1"/>
          </p:cNvSpPr>
          <p:nvPr>
            <p:ph type="sldNum" sz="quarter" idx="12"/>
          </p:nvPr>
        </p:nvSpPr>
        <p:spPr>
          <a:ln/>
        </p:spPr>
        <p:txBody>
          <a:bodyPr/>
          <a:lstStyle>
            <a:lvl1pPr>
              <a:defRPr/>
            </a:lvl1pPr>
          </a:lstStyle>
          <a:p>
            <a:fld id="{181D5142-72B4-434D-BD88-9043911C0135}" type="slidenum">
              <a:rPr lang="en-US" altLang="en-US"/>
              <a:pPr/>
              <a:t>‹#›</a:t>
            </a:fld>
            <a:endParaRPr lang="en-US" altLang="en-US"/>
          </a:p>
        </p:txBody>
      </p:sp>
    </p:spTree>
    <p:extLst>
      <p:ext uri="{BB962C8B-B14F-4D97-AF65-F5344CB8AC3E}">
        <p14:creationId xmlns:p14="http://schemas.microsoft.com/office/powerpoint/2010/main" val="2172854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Rectangle 10"/>
          <p:cNvSpPr>
            <a:spLocks noGrp="1" noChangeArrowheads="1"/>
          </p:cNvSpPr>
          <p:nvPr>
            <p:ph type="dt" sz="half" idx="10"/>
          </p:nvPr>
        </p:nvSpPr>
        <p:spPr>
          <a:ln/>
        </p:spPr>
        <p:txBody>
          <a:bodyPr/>
          <a:lstStyle>
            <a:lvl1pPr>
              <a:defRPr/>
            </a:lvl1pPr>
          </a:lstStyle>
          <a:p>
            <a:pPr>
              <a:defRPr/>
            </a:pPr>
            <a:r>
              <a:rPr lang="en-US"/>
              <a:t>UKZN September 08</a:t>
            </a:r>
          </a:p>
        </p:txBody>
      </p:sp>
      <p:sp>
        <p:nvSpPr>
          <p:cNvPr id="8" name="Rectangle 11"/>
          <p:cNvSpPr>
            <a:spLocks noGrp="1" noChangeArrowheads="1"/>
          </p:cNvSpPr>
          <p:nvPr>
            <p:ph type="ftr" sz="quarter" idx="11"/>
          </p:nvPr>
        </p:nvSpPr>
        <p:spPr>
          <a:ln/>
        </p:spPr>
        <p:txBody>
          <a:bodyPr/>
          <a:lstStyle>
            <a:lvl1pPr>
              <a:defRPr/>
            </a:lvl1pPr>
          </a:lstStyle>
          <a:p>
            <a:pPr>
              <a:defRPr/>
            </a:pPr>
            <a:r>
              <a:rPr lang="en-US"/>
              <a:t>ENVS316</a:t>
            </a:r>
          </a:p>
        </p:txBody>
      </p:sp>
      <p:sp>
        <p:nvSpPr>
          <p:cNvPr id="9" name="Rectangle 12"/>
          <p:cNvSpPr>
            <a:spLocks noGrp="1" noChangeArrowheads="1"/>
          </p:cNvSpPr>
          <p:nvPr>
            <p:ph type="sldNum" sz="quarter" idx="12"/>
          </p:nvPr>
        </p:nvSpPr>
        <p:spPr>
          <a:ln/>
        </p:spPr>
        <p:txBody>
          <a:bodyPr/>
          <a:lstStyle>
            <a:lvl1pPr>
              <a:defRPr/>
            </a:lvl1pPr>
          </a:lstStyle>
          <a:p>
            <a:fld id="{4B4C6750-E9EA-4593-9628-D3547201FB0E}" type="slidenum">
              <a:rPr lang="en-US" altLang="en-US"/>
              <a:pPr/>
              <a:t>‹#›</a:t>
            </a:fld>
            <a:endParaRPr lang="en-US" altLang="en-US"/>
          </a:p>
        </p:txBody>
      </p:sp>
    </p:spTree>
    <p:extLst>
      <p:ext uri="{BB962C8B-B14F-4D97-AF65-F5344CB8AC3E}">
        <p14:creationId xmlns:p14="http://schemas.microsoft.com/office/powerpoint/2010/main" val="307872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Rectangle 10"/>
          <p:cNvSpPr>
            <a:spLocks noGrp="1" noChangeArrowheads="1"/>
          </p:cNvSpPr>
          <p:nvPr>
            <p:ph type="dt" sz="half" idx="10"/>
          </p:nvPr>
        </p:nvSpPr>
        <p:spPr>
          <a:ln/>
        </p:spPr>
        <p:txBody>
          <a:bodyPr/>
          <a:lstStyle>
            <a:lvl1pPr>
              <a:defRPr/>
            </a:lvl1pPr>
          </a:lstStyle>
          <a:p>
            <a:pPr>
              <a:defRPr/>
            </a:pPr>
            <a:r>
              <a:rPr lang="en-US"/>
              <a:t>UKZN September 08</a:t>
            </a:r>
          </a:p>
        </p:txBody>
      </p:sp>
      <p:sp>
        <p:nvSpPr>
          <p:cNvPr id="4" name="Rectangle 11"/>
          <p:cNvSpPr>
            <a:spLocks noGrp="1" noChangeArrowheads="1"/>
          </p:cNvSpPr>
          <p:nvPr>
            <p:ph type="ftr" sz="quarter" idx="11"/>
          </p:nvPr>
        </p:nvSpPr>
        <p:spPr>
          <a:ln/>
        </p:spPr>
        <p:txBody>
          <a:bodyPr/>
          <a:lstStyle>
            <a:lvl1pPr>
              <a:defRPr/>
            </a:lvl1pPr>
          </a:lstStyle>
          <a:p>
            <a:pPr>
              <a:defRPr/>
            </a:pPr>
            <a:r>
              <a:rPr lang="en-US"/>
              <a:t>ENVS316</a:t>
            </a:r>
          </a:p>
        </p:txBody>
      </p:sp>
      <p:sp>
        <p:nvSpPr>
          <p:cNvPr id="5" name="Rectangle 12"/>
          <p:cNvSpPr>
            <a:spLocks noGrp="1" noChangeArrowheads="1"/>
          </p:cNvSpPr>
          <p:nvPr>
            <p:ph type="sldNum" sz="quarter" idx="12"/>
          </p:nvPr>
        </p:nvSpPr>
        <p:spPr>
          <a:ln/>
        </p:spPr>
        <p:txBody>
          <a:bodyPr/>
          <a:lstStyle>
            <a:lvl1pPr>
              <a:defRPr/>
            </a:lvl1pPr>
          </a:lstStyle>
          <a:p>
            <a:fld id="{DCCABA75-C0F0-45EB-8B2C-C76C8500B0B5}" type="slidenum">
              <a:rPr lang="en-US" altLang="en-US"/>
              <a:pPr/>
              <a:t>‹#›</a:t>
            </a:fld>
            <a:endParaRPr lang="en-US" altLang="en-US"/>
          </a:p>
        </p:txBody>
      </p:sp>
    </p:spTree>
    <p:extLst>
      <p:ext uri="{BB962C8B-B14F-4D97-AF65-F5344CB8AC3E}">
        <p14:creationId xmlns:p14="http://schemas.microsoft.com/office/powerpoint/2010/main" val="1647353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r>
              <a:rPr lang="en-US"/>
              <a:t>UKZN September 08</a:t>
            </a:r>
          </a:p>
        </p:txBody>
      </p:sp>
      <p:sp>
        <p:nvSpPr>
          <p:cNvPr id="3" name="Rectangle 11"/>
          <p:cNvSpPr>
            <a:spLocks noGrp="1" noChangeArrowheads="1"/>
          </p:cNvSpPr>
          <p:nvPr>
            <p:ph type="ftr" sz="quarter" idx="11"/>
          </p:nvPr>
        </p:nvSpPr>
        <p:spPr>
          <a:ln/>
        </p:spPr>
        <p:txBody>
          <a:bodyPr/>
          <a:lstStyle>
            <a:lvl1pPr>
              <a:defRPr/>
            </a:lvl1pPr>
          </a:lstStyle>
          <a:p>
            <a:pPr>
              <a:defRPr/>
            </a:pPr>
            <a:r>
              <a:rPr lang="en-US"/>
              <a:t>ENVS316</a:t>
            </a:r>
          </a:p>
        </p:txBody>
      </p:sp>
      <p:sp>
        <p:nvSpPr>
          <p:cNvPr id="4" name="Rectangle 12"/>
          <p:cNvSpPr>
            <a:spLocks noGrp="1" noChangeArrowheads="1"/>
          </p:cNvSpPr>
          <p:nvPr>
            <p:ph type="sldNum" sz="quarter" idx="12"/>
          </p:nvPr>
        </p:nvSpPr>
        <p:spPr>
          <a:ln/>
        </p:spPr>
        <p:txBody>
          <a:bodyPr/>
          <a:lstStyle>
            <a:lvl1pPr>
              <a:defRPr/>
            </a:lvl1pPr>
          </a:lstStyle>
          <a:p>
            <a:fld id="{879C99FE-D6C5-4E09-80FA-336833C14639}" type="slidenum">
              <a:rPr lang="en-US" altLang="en-US"/>
              <a:pPr/>
              <a:t>‹#›</a:t>
            </a:fld>
            <a:endParaRPr lang="en-US" altLang="en-US"/>
          </a:p>
        </p:txBody>
      </p:sp>
    </p:spTree>
    <p:extLst>
      <p:ext uri="{BB962C8B-B14F-4D97-AF65-F5344CB8AC3E}">
        <p14:creationId xmlns:p14="http://schemas.microsoft.com/office/powerpoint/2010/main" val="3437025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r>
              <a:rPr lang="en-US"/>
              <a:t>UKZN September 08</a:t>
            </a:r>
          </a:p>
        </p:txBody>
      </p:sp>
      <p:sp>
        <p:nvSpPr>
          <p:cNvPr id="6" name="Rectangle 11"/>
          <p:cNvSpPr>
            <a:spLocks noGrp="1" noChangeArrowheads="1"/>
          </p:cNvSpPr>
          <p:nvPr>
            <p:ph type="ftr" sz="quarter" idx="11"/>
          </p:nvPr>
        </p:nvSpPr>
        <p:spPr>
          <a:ln/>
        </p:spPr>
        <p:txBody>
          <a:bodyPr/>
          <a:lstStyle>
            <a:lvl1pPr>
              <a:defRPr/>
            </a:lvl1pPr>
          </a:lstStyle>
          <a:p>
            <a:pPr>
              <a:defRPr/>
            </a:pPr>
            <a:r>
              <a:rPr lang="en-US"/>
              <a:t>ENVS316</a:t>
            </a:r>
          </a:p>
        </p:txBody>
      </p:sp>
      <p:sp>
        <p:nvSpPr>
          <p:cNvPr id="7" name="Rectangle 12"/>
          <p:cNvSpPr>
            <a:spLocks noGrp="1" noChangeArrowheads="1"/>
          </p:cNvSpPr>
          <p:nvPr>
            <p:ph type="sldNum" sz="quarter" idx="12"/>
          </p:nvPr>
        </p:nvSpPr>
        <p:spPr>
          <a:ln/>
        </p:spPr>
        <p:txBody>
          <a:bodyPr/>
          <a:lstStyle>
            <a:lvl1pPr>
              <a:defRPr/>
            </a:lvl1pPr>
          </a:lstStyle>
          <a:p>
            <a:fld id="{01874A8B-E860-43E6-8F82-7DBE7C3DA639}" type="slidenum">
              <a:rPr lang="en-US" altLang="en-US"/>
              <a:pPr/>
              <a:t>‹#›</a:t>
            </a:fld>
            <a:endParaRPr lang="en-US" altLang="en-US"/>
          </a:p>
        </p:txBody>
      </p:sp>
    </p:spTree>
    <p:extLst>
      <p:ext uri="{BB962C8B-B14F-4D97-AF65-F5344CB8AC3E}">
        <p14:creationId xmlns:p14="http://schemas.microsoft.com/office/powerpoint/2010/main" val="2044406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Z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r>
              <a:rPr lang="en-US"/>
              <a:t>UKZN September 08</a:t>
            </a:r>
          </a:p>
        </p:txBody>
      </p:sp>
      <p:sp>
        <p:nvSpPr>
          <p:cNvPr id="6" name="Rectangle 11"/>
          <p:cNvSpPr>
            <a:spLocks noGrp="1" noChangeArrowheads="1"/>
          </p:cNvSpPr>
          <p:nvPr>
            <p:ph type="ftr" sz="quarter" idx="11"/>
          </p:nvPr>
        </p:nvSpPr>
        <p:spPr>
          <a:ln/>
        </p:spPr>
        <p:txBody>
          <a:bodyPr/>
          <a:lstStyle>
            <a:lvl1pPr>
              <a:defRPr/>
            </a:lvl1pPr>
          </a:lstStyle>
          <a:p>
            <a:pPr>
              <a:defRPr/>
            </a:pPr>
            <a:r>
              <a:rPr lang="en-US"/>
              <a:t>ENVS316</a:t>
            </a:r>
          </a:p>
        </p:txBody>
      </p:sp>
      <p:sp>
        <p:nvSpPr>
          <p:cNvPr id="7" name="Rectangle 12"/>
          <p:cNvSpPr>
            <a:spLocks noGrp="1" noChangeArrowheads="1"/>
          </p:cNvSpPr>
          <p:nvPr>
            <p:ph type="sldNum" sz="quarter" idx="12"/>
          </p:nvPr>
        </p:nvSpPr>
        <p:spPr>
          <a:ln/>
        </p:spPr>
        <p:txBody>
          <a:bodyPr/>
          <a:lstStyle>
            <a:lvl1pPr>
              <a:defRPr/>
            </a:lvl1pPr>
          </a:lstStyle>
          <a:p>
            <a:fld id="{8570D920-E663-43ED-BB7B-2801E776404C}" type="slidenum">
              <a:rPr lang="en-US" altLang="en-US"/>
              <a:pPr/>
              <a:t>‹#›</a:t>
            </a:fld>
            <a:endParaRPr lang="en-US" altLang="en-US"/>
          </a:p>
        </p:txBody>
      </p:sp>
    </p:spTree>
    <p:extLst>
      <p:ext uri="{BB962C8B-B14F-4D97-AF65-F5344CB8AC3E}">
        <p14:creationId xmlns:p14="http://schemas.microsoft.com/office/powerpoint/2010/main" val="3884170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90000">
              <a:srgbClr val="BDD7EE"/>
            </a:gs>
            <a:gs pos="100000">
              <a:schemeClr val="accent1">
                <a:lumMod val="45000"/>
                <a:lumOff val="55000"/>
              </a:schemeClr>
            </a:gs>
            <a:gs pos="97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8136" name="Rectangle 8"/>
          <p:cNvSpPr>
            <a:spLocks noGrp="1" noChangeArrowheads="1"/>
          </p:cNvSpPr>
          <p:nvPr>
            <p:ph type="title"/>
          </p:nvPr>
        </p:nvSpPr>
        <p:spPr bwMode="auto">
          <a:xfrm>
            <a:off x="685800" y="3048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9"/>
          <p:cNvSpPr>
            <a:spLocks noGrp="1" noChangeArrowheads="1"/>
          </p:cNvSpPr>
          <p:nvPr>
            <p:ph type="body" idx="1"/>
          </p:nvPr>
        </p:nvSpPr>
        <p:spPr bwMode="auto">
          <a:xfrm>
            <a:off x="685800" y="184943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8138" name="Rectangle 10"/>
          <p:cNvSpPr>
            <a:spLocks noGrp="1" noChangeArrowheads="1"/>
          </p:cNvSpPr>
          <p:nvPr>
            <p:ph type="dt" sz="half" idx="2"/>
          </p:nvPr>
        </p:nvSpPr>
        <p:spPr bwMode="auto">
          <a:xfrm>
            <a:off x="685800" y="6289675"/>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000" i="1">
                <a:latin typeface="+mn-lt"/>
              </a:defRPr>
            </a:lvl1pPr>
          </a:lstStyle>
          <a:p>
            <a:pPr>
              <a:defRPr/>
            </a:pPr>
            <a:r>
              <a:rPr lang="en-US"/>
              <a:t>UKZN September 08</a:t>
            </a:r>
          </a:p>
        </p:txBody>
      </p:sp>
      <p:sp>
        <p:nvSpPr>
          <p:cNvPr id="48139" name="Rectangle 11"/>
          <p:cNvSpPr>
            <a:spLocks noGrp="1" noChangeArrowheads="1"/>
          </p:cNvSpPr>
          <p:nvPr>
            <p:ph type="ftr" sz="quarter" idx="3"/>
          </p:nvPr>
        </p:nvSpPr>
        <p:spPr bwMode="auto">
          <a:xfrm>
            <a:off x="3124200" y="6289675"/>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200" b="1">
                <a:latin typeface="Arial" charset="0"/>
              </a:defRPr>
            </a:lvl1pPr>
          </a:lstStyle>
          <a:p>
            <a:pPr>
              <a:defRPr/>
            </a:pPr>
            <a:r>
              <a:rPr lang="en-US"/>
              <a:t>ENVS316</a:t>
            </a:r>
          </a:p>
        </p:txBody>
      </p:sp>
      <p:sp>
        <p:nvSpPr>
          <p:cNvPr id="48140" name="Rectangle 12"/>
          <p:cNvSpPr>
            <a:spLocks noGrp="1" noChangeArrowheads="1"/>
          </p:cNvSpPr>
          <p:nvPr>
            <p:ph type="sldNum" sz="quarter" idx="4"/>
          </p:nvPr>
        </p:nvSpPr>
        <p:spPr bwMode="auto">
          <a:xfrm>
            <a:off x="6553200" y="6289675"/>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latin typeface="Times New Roman" panose="02020603050405020304" pitchFamily="18" charset="0"/>
              </a:defRPr>
            </a:lvl1pPr>
          </a:lstStyle>
          <a:p>
            <a:fld id="{289135AD-3183-4656-998B-AF5842945FF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12"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3" r:id="rId12"/>
  </p:sldLayoutIdLst>
  <p:hf sldNum="0" hdr="0"/>
  <p:txStyles>
    <p:titleStyle>
      <a:lvl1pPr algn="l" rtl="0" eaLnBrk="0" fontAlgn="base" hangingPunct="0">
        <a:spcBef>
          <a:spcPct val="0"/>
        </a:spcBef>
        <a:spcAft>
          <a:spcPct val="0"/>
        </a:spcAft>
        <a:defRPr kumimoji="1" sz="4400" i="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4400" i="1">
          <a:solidFill>
            <a:schemeClr val="tx2"/>
          </a:solidFill>
          <a:effectLst>
            <a:outerShdw blurRad="38100" dist="38100" dir="2700000" algn="tl">
              <a:srgbClr val="000000"/>
            </a:outerShdw>
          </a:effectLst>
          <a:latin typeface="Times New Roman" charset="0"/>
        </a:defRPr>
      </a:lvl2pPr>
      <a:lvl3pPr algn="l" rtl="0" eaLnBrk="0" fontAlgn="base" hangingPunct="0">
        <a:spcBef>
          <a:spcPct val="0"/>
        </a:spcBef>
        <a:spcAft>
          <a:spcPct val="0"/>
        </a:spcAft>
        <a:defRPr kumimoji="1" sz="4400" i="1">
          <a:solidFill>
            <a:schemeClr val="tx2"/>
          </a:solidFill>
          <a:effectLst>
            <a:outerShdw blurRad="38100" dist="38100" dir="2700000" algn="tl">
              <a:srgbClr val="000000"/>
            </a:outerShdw>
          </a:effectLst>
          <a:latin typeface="Times New Roman" charset="0"/>
        </a:defRPr>
      </a:lvl3pPr>
      <a:lvl4pPr algn="l" rtl="0" eaLnBrk="0" fontAlgn="base" hangingPunct="0">
        <a:spcBef>
          <a:spcPct val="0"/>
        </a:spcBef>
        <a:spcAft>
          <a:spcPct val="0"/>
        </a:spcAft>
        <a:defRPr kumimoji="1" sz="4400" i="1">
          <a:solidFill>
            <a:schemeClr val="tx2"/>
          </a:solidFill>
          <a:effectLst>
            <a:outerShdw blurRad="38100" dist="38100" dir="2700000" algn="tl">
              <a:srgbClr val="000000"/>
            </a:outerShdw>
          </a:effectLst>
          <a:latin typeface="Times New Roman" charset="0"/>
        </a:defRPr>
      </a:lvl4pPr>
      <a:lvl5pPr algn="l" rtl="0" eaLnBrk="0" fontAlgn="base" hangingPunct="0">
        <a:spcBef>
          <a:spcPct val="0"/>
        </a:spcBef>
        <a:spcAft>
          <a:spcPct val="0"/>
        </a:spcAft>
        <a:defRPr kumimoji="1" sz="4400" i="1">
          <a:solidFill>
            <a:schemeClr val="tx2"/>
          </a:solidFill>
          <a:effectLst>
            <a:outerShdw blurRad="38100" dist="38100" dir="2700000" algn="tl">
              <a:srgbClr val="000000"/>
            </a:outerShdw>
          </a:effectLst>
          <a:latin typeface="Times New Roman" charset="0"/>
        </a:defRPr>
      </a:lvl5pPr>
      <a:lvl6pPr marL="457200" algn="l" rtl="0" eaLnBrk="0" fontAlgn="base" hangingPunct="0">
        <a:spcBef>
          <a:spcPct val="0"/>
        </a:spcBef>
        <a:spcAft>
          <a:spcPct val="0"/>
        </a:spcAft>
        <a:defRPr kumimoji="1" sz="4400" i="1">
          <a:solidFill>
            <a:schemeClr val="tx2"/>
          </a:solidFill>
          <a:effectLst>
            <a:outerShdw blurRad="38100" dist="38100" dir="2700000" algn="tl">
              <a:srgbClr val="000000"/>
            </a:outerShdw>
          </a:effectLst>
          <a:latin typeface="Times New Roman" charset="0"/>
        </a:defRPr>
      </a:lvl6pPr>
      <a:lvl7pPr marL="914400" algn="l" rtl="0" eaLnBrk="0" fontAlgn="base" hangingPunct="0">
        <a:spcBef>
          <a:spcPct val="0"/>
        </a:spcBef>
        <a:spcAft>
          <a:spcPct val="0"/>
        </a:spcAft>
        <a:defRPr kumimoji="1" sz="4400" i="1">
          <a:solidFill>
            <a:schemeClr val="tx2"/>
          </a:solidFill>
          <a:effectLst>
            <a:outerShdw blurRad="38100" dist="38100" dir="2700000" algn="tl">
              <a:srgbClr val="000000"/>
            </a:outerShdw>
          </a:effectLst>
          <a:latin typeface="Times New Roman" charset="0"/>
        </a:defRPr>
      </a:lvl7pPr>
      <a:lvl8pPr marL="1371600" algn="l" rtl="0" eaLnBrk="0" fontAlgn="base" hangingPunct="0">
        <a:spcBef>
          <a:spcPct val="0"/>
        </a:spcBef>
        <a:spcAft>
          <a:spcPct val="0"/>
        </a:spcAft>
        <a:defRPr kumimoji="1" sz="4400" i="1">
          <a:solidFill>
            <a:schemeClr val="tx2"/>
          </a:solidFill>
          <a:effectLst>
            <a:outerShdw blurRad="38100" dist="38100" dir="2700000" algn="tl">
              <a:srgbClr val="000000"/>
            </a:outerShdw>
          </a:effectLst>
          <a:latin typeface="Times New Roman" charset="0"/>
        </a:defRPr>
      </a:lvl8pPr>
      <a:lvl9pPr marL="1828800" algn="l" rtl="0" eaLnBrk="0" fontAlgn="base" hangingPunct="0">
        <a:spcBef>
          <a:spcPct val="0"/>
        </a:spcBef>
        <a:spcAft>
          <a:spcPct val="0"/>
        </a:spcAft>
        <a:defRPr kumimoji="1" sz="4400" i="1">
          <a:solidFill>
            <a:schemeClr val="tx2"/>
          </a:solidFill>
          <a:effectLst>
            <a:outerShdw blurRad="38100" dist="38100" dir="2700000" algn="tl">
              <a:srgbClr val="000000"/>
            </a:outerShdw>
          </a:effectLst>
          <a:latin typeface="Times New Roman" charset="0"/>
        </a:defRPr>
      </a:lvl9pPr>
    </p:titleStyle>
    <p:bodyStyle>
      <a:lvl1pPr marL="342900" indent="-342900" algn="l" rtl="0" eaLnBrk="0" fontAlgn="base" hangingPunct="0">
        <a:spcBef>
          <a:spcPct val="20000"/>
        </a:spcBef>
        <a:spcAft>
          <a:spcPct val="0"/>
        </a:spcAft>
        <a:buClr>
          <a:schemeClr val="hlink"/>
        </a:buClr>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defRPr>
      </a:lvl2pPr>
      <a:lvl3pPr marL="1143000" indent="-228600" algn="l" rtl="0" eaLnBrk="0" fontAlgn="base" hangingPunct="0">
        <a:spcBef>
          <a:spcPct val="20000"/>
        </a:spcBef>
        <a:spcAft>
          <a:spcPct val="0"/>
        </a:spcAft>
        <a:buChar char="•"/>
        <a:defRPr kumimoji="1" sz="2400">
          <a:solidFill>
            <a:schemeClr val="tx1"/>
          </a:solidFill>
          <a:latin typeface="+mn-lt"/>
        </a:defRPr>
      </a:lvl3pPr>
      <a:lvl4pPr marL="1600200" indent="-228600" algn="l" rtl="0" eaLnBrk="0" fontAlgn="base" hangingPunct="0">
        <a:spcBef>
          <a:spcPct val="20000"/>
        </a:spcBef>
        <a:spcAft>
          <a:spcPct val="0"/>
        </a:spcAft>
        <a:buChar char="–"/>
        <a:defRPr kumimoji="1" sz="2000">
          <a:solidFill>
            <a:schemeClr val="tx1"/>
          </a:solidFill>
          <a:latin typeface="+mn-lt"/>
        </a:defRPr>
      </a:lvl4pPr>
      <a:lvl5pPr marL="2057400" indent="-228600" algn="l" rtl="0" eaLnBrk="0" fontAlgn="base" hangingPunct="0">
        <a:spcBef>
          <a:spcPct val="20000"/>
        </a:spcBef>
        <a:spcAft>
          <a:spcPct val="0"/>
        </a:spcAft>
        <a:buChar char="»"/>
        <a:defRPr kumimoji="1" sz="2000">
          <a:solidFill>
            <a:schemeClr val="tx1"/>
          </a:solidFill>
          <a:latin typeface="+mn-lt"/>
        </a:defRPr>
      </a:lvl5pPr>
      <a:lvl6pPr marL="2514600" indent="-228600" algn="l" rtl="0" eaLnBrk="0" fontAlgn="base" hangingPunct="0">
        <a:spcBef>
          <a:spcPct val="20000"/>
        </a:spcBef>
        <a:spcAft>
          <a:spcPct val="0"/>
        </a:spcAft>
        <a:buChar char="»"/>
        <a:defRPr kumimoji="1" sz="2000">
          <a:solidFill>
            <a:schemeClr val="tx1"/>
          </a:solidFill>
          <a:latin typeface="+mn-lt"/>
        </a:defRPr>
      </a:lvl6pPr>
      <a:lvl7pPr marL="2971800" indent="-228600" algn="l" rtl="0" eaLnBrk="0" fontAlgn="base" hangingPunct="0">
        <a:spcBef>
          <a:spcPct val="20000"/>
        </a:spcBef>
        <a:spcAft>
          <a:spcPct val="0"/>
        </a:spcAft>
        <a:buChar char="»"/>
        <a:defRPr kumimoji="1" sz="2000">
          <a:solidFill>
            <a:schemeClr val="tx1"/>
          </a:solidFill>
          <a:latin typeface="+mn-lt"/>
        </a:defRPr>
      </a:lvl7pPr>
      <a:lvl8pPr marL="3429000" indent="-228600" algn="l" rtl="0" eaLnBrk="0" fontAlgn="base" hangingPunct="0">
        <a:spcBef>
          <a:spcPct val="20000"/>
        </a:spcBef>
        <a:spcAft>
          <a:spcPct val="0"/>
        </a:spcAft>
        <a:buChar char="»"/>
        <a:defRPr kumimoji="1" sz="2000">
          <a:solidFill>
            <a:schemeClr val="tx1"/>
          </a:solidFill>
          <a:latin typeface="+mn-lt"/>
        </a:defRPr>
      </a:lvl8pPr>
      <a:lvl9pPr marL="3886200" indent="-228600" algn="l" rtl="0" eaLnBrk="0" fontAlgn="base" hangingPunct="0">
        <a:spcBef>
          <a:spcPct val="20000"/>
        </a:spcBef>
        <a:spcAft>
          <a:spcPct val="0"/>
        </a:spcAft>
        <a:buChar char="»"/>
        <a:defRPr kumimoji="1"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en.wikipedia.org/wiki/Latin" TargetMode="External"/><Relationship Id="rId3" Type="http://schemas.openxmlformats.org/officeDocument/2006/relationships/hyperlink" Target="http://en.wikipedia.org/wiki/NASA" TargetMode="External"/><Relationship Id="rId7" Type="http://schemas.openxmlformats.org/officeDocument/2006/relationships/hyperlink" Target="http://en.wikipedia.org/wiki/Earth"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en.wikipedia.org/wiki/Orbit" TargetMode="External"/><Relationship Id="rId11" Type="http://schemas.openxmlformats.org/officeDocument/2006/relationships/hyperlink" Target="http://edcdaac.usgs.gov/main.html" TargetMode="External"/><Relationship Id="rId5" Type="http://schemas.openxmlformats.org/officeDocument/2006/relationships/hyperlink" Target="http://en.wikipedia.org/wiki/Sun-synchronous" TargetMode="External"/><Relationship Id="rId10" Type="http://schemas.openxmlformats.org/officeDocument/2006/relationships/hyperlink" Target="http://en.wikipedia.org/wiki/Climate" TargetMode="External"/><Relationship Id="rId4" Type="http://schemas.openxmlformats.org/officeDocument/2006/relationships/hyperlink" Target="http://en.wikipedia.org/wiki/Satellite" TargetMode="External"/><Relationship Id="rId9" Type="http://schemas.openxmlformats.org/officeDocument/2006/relationships/hyperlink" Target="http://en.wikipedia.org/wiki/Natural_environment"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en.wikipedia.org/wiki/Earth's_atmosphere" TargetMode="External"/><Relationship Id="rId13" Type="http://schemas.openxmlformats.org/officeDocument/2006/relationships/hyperlink" Target="http://en.wikipedia.org/wiki/Black_body" TargetMode="External"/><Relationship Id="rId18" Type="http://schemas.openxmlformats.org/officeDocument/2006/relationships/hyperlink" Target="http://en.wikipedia.org/wiki/Volcano" TargetMode="External"/><Relationship Id="rId3" Type="http://schemas.openxmlformats.org/officeDocument/2006/relationships/hyperlink" Target="http://en.wikipedia.org/wiki/NASA" TargetMode="External"/><Relationship Id="rId7" Type="http://schemas.openxmlformats.org/officeDocument/2006/relationships/hyperlink" Target="http://en.wikipedia.org/wiki/Latin" TargetMode="External"/><Relationship Id="rId12" Type="http://schemas.openxmlformats.org/officeDocument/2006/relationships/hyperlink" Target="http://en.wikipedia.org/wiki/Wind_speed" TargetMode="External"/><Relationship Id="rId17" Type="http://schemas.openxmlformats.org/officeDocument/2006/relationships/hyperlink" Target="http://en.wikipedia.org/wiki/Particulate" TargetMode="External"/><Relationship Id="rId2" Type="http://schemas.openxmlformats.org/officeDocument/2006/relationships/notesSlide" Target="../notesSlides/notesSlide6.xml"/><Relationship Id="rId16" Type="http://schemas.openxmlformats.org/officeDocument/2006/relationships/hyperlink" Target="http://en.wikipedia.org/wiki/MODIS" TargetMode="External"/><Relationship Id="rId1" Type="http://schemas.openxmlformats.org/officeDocument/2006/relationships/slideLayout" Target="../slideLayouts/slideLayout2.xml"/><Relationship Id="rId6" Type="http://schemas.openxmlformats.org/officeDocument/2006/relationships/hyperlink" Target="http://en.wikipedia.org/wiki/Earth" TargetMode="External"/><Relationship Id="rId11" Type="http://schemas.openxmlformats.org/officeDocument/2006/relationships/hyperlink" Target="http://en.wikipedia.org/wiki/Sea_surface_temperature" TargetMode="External"/><Relationship Id="rId5" Type="http://schemas.openxmlformats.org/officeDocument/2006/relationships/hyperlink" Target="http://en.wikipedia.org/wiki/Orbit" TargetMode="External"/><Relationship Id="rId15" Type="http://schemas.openxmlformats.org/officeDocument/2006/relationships/hyperlink" Target="http://en.wikipedia.org/wiki/Snow" TargetMode="External"/><Relationship Id="rId10" Type="http://schemas.openxmlformats.org/officeDocument/2006/relationships/hyperlink" Target="http://en.wikipedia.org/wiki/Cloud" TargetMode="External"/><Relationship Id="rId19" Type="http://schemas.openxmlformats.org/officeDocument/2006/relationships/hyperlink" Target="http://en.wikipedia.org/wiki/Terra_(satellite)" TargetMode="External"/><Relationship Id="rId4" Type="http://schemas.openxmlformats.org/officeDocument/2006/relationships/hyperlink" Target="http://en.wikipedia.org/wiki/Satellite" TargetMode="External"/><Relationship Id="rId9" Type="http://schemas.openxmlformats.org/officeDocument/2006/relationships/hyperlink" Target="http://en.wikipedia.org/wiki/Microwave" TargetMode="External"/><Relationship Id="rId14" Type="http://schemas.openxmlformats.org/officeDocument/2006/relationships/hyperlink" Target="http://en.wikipedia.org/wiki/Ice"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en.wikipedia.org/wiki/VHF" TargetMode="External"/><Relationship Id="rId3" Type="http://schemas.openxmlformats.org/officeDocument/2006/relationships/hyperlink" Target="http://en.wikipedia.org/wiki/Advanced_Microwave_Sounding_Unit" TargetMode="External"/><Relationship Id="rId7" Type="http://schemas.openxmlformats.org/officeDocument/2006/relationships/hyperlink" Target="http://en.wikipedia.org/wiki/Humidity_Sounder_for_Brazi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en.wikipedia.org/wiki/Atmospheric_Infrared_Sounder" TargetMode="External"/><Relationship Id="rId5" Type="http://schemas.openxmlformats.org/officeDocument/2006/relationships/hyperlink" Target="http://en.wikipedia.org/wiki/Humidity" TargetMode="External"/><Relationship Id="rId10" Type="http://schemas.openxmlformats.org/officeDocument/2006/relationships/hyperlink" Target="http://en.wikipedia.org/wiki/Clouds_and_the_Earth's_Radiant_Energy_System" TargetMode="External"/><Relationship Id="rId4" Type="http://schemas.openxmlformats.org/officeDocument/2006/relationships/hyperlink" Target="http://en.wikipedia.org/wiki/Temperature" TargetMode="External"/><Relationship Id="rId9" Type="http://schemas.openxmlformats.org/officeDocument/2006/relationships/hyperlink" Target="http://en.wikipedia.org/wiki/INP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subTitle" idx="1"/>
          </p:nvPr>
        </p:nvSpPr>
        <p:spPr>
          <a:xfrm>
            <a:off x="1115616" y="764704"/>
            <a:ext cx="6477000" cy="995362"/>
          </a:xfrm>
        </p:spPr>
        <p:txBody>
          <a:bodyPr/>
          <a:lstStyle/>
          <a:p>
            <a:r>
              <a:rPr lang="en-US" altLang="en-US" sz="4400" dirty="0" smtClean="0"/>
              <a:t>     Sensors and Platforms</a:t>
            </a:r>
          </a:p>
          <a:p>
            <a:endParaRPr lang="en-US" altLang="en-US" sz="4400" dirty="0" smtClean="0"/>
          </a:p>
        </p:txBody>
      </p:sp>
      <p:pic>
        <p:nvPicPr>
          <p:cNvPr id="2" name="Picture 1"/>
          <p:cNvPicPr>
            <a:picLocks noChangeAspect="1"/>
          </p:cNvPicPr>
          <p:nvPr/>
        </p:nvPicPr>
        <p:blipFill>
          <a:blip r:embed="rId2"/>
          <a:stretch>
            <a:fillRect/>
          </a:stretch>
        </p:blipFill>
        <p:spPr>
          <a:xfrm>
            <a:off x="1187624" y="1585093"/>
            <a:ext cx="6624735" cy="471525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42875"/>
            <a:ext cx="7715250" cy="608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en-US"/>
              <a:t>UKZN September 08</a:t>
            </a:r>
          </a:p>
        </p:txBody>
      </p:sp>
      <p:sp>
        <p:nvSpPr>
          <p:cNvPr id="1536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200" smtClean="0">
                <a:latin typeface="Arial" panose="020B0604020202020204" pitchFamily="34" charset="0"/>
              </a:rPr>
              <a:t>ENVS316</a:t>
            </a:r>
          </a:p>
        </p:txBody>
      </p:sp>
      <p:sp>
        <p:nvSpPr>
          <p:cNvPr id="15364" name="Rectangle 2"/>
          <p:cNvSpPr>
            <a:spLocks noGrp="1" noChangeArrowheads="1"/>
          </p:cNvSpPr>
          <p:nvPr>
            <p:ph type="title"/>
          </p:nvPr>
        </p:nvSpPr>
        <p:spPr>
          <a:xfrm>
            <a:off x="112713" y="160338"/>
            <a:ext cx="7772400" cy="531812"/>
          </a:xfrm>
        </p:spPr>
        <p:txBody>
          <a:bodyPr/>
          <a:lstStyle/>
          <a:p>
            <a:r>
              <a:rPr lang="en-US" altLang="en-US" sz="2800" i="0" smtClean="0">
                <a:solidFill>
                  <a:schemeClr val="tx1"/>
                </a:solidFill>
                <a:effectLst/>
              </a:rPr>
              <a:t>Passive Sensors Cont..</a:t>
            </a:r>
          </a:p>
        </p:txBody>
      </p:sp>
      <p:sp>
        <p:nvSpPr>
          <p:cNvPr id="15365" name="Rectangle 3"/>
          <p:cNvSpPr>
            <a:spLocks noGrp="1" noChangeArrowheads="1"/>
          </p:cNvSpPr>
          <p:nvPr>
            <p:ph type="body" idx="1"/>
          </p:nvPr>
        </p:nvSpPr>
        <p:spPr>
          <a:xfrm>
            <a:off x="0" y="1125538"/>
            <a:ext cx="3309938" cy="4911725"/>
          </a:xfrm>
        </p:spPr>
        <p:txBody>
          <a:bodyPr/>
          <a:lstStyle/>
          <a:p>
            <a:r>
              <a:rPr lang="en-US" altLang="en-US" sz="2000" smtClean="0"/>
              <a:t>Thermal Scanner</a:t>
            </a:r>
          </a:p>
          <a:p>
            <a:pPr lvl="1"/>
            <a:r>
              <a:rPr lang="en-US" altLang="en-US" sz="2000" b="1" smtClean="0">
                <a:solidFill>
                  <a:srgbClr val="FF0000"/>
                </a:solidFill>
              </a:rPr>
              <a:t>thermal data in 8-14 micro m</a:t>
            </a:r>
            <a:r>
              <a:rPr lang="en-US" altLang="en-US" sz="2000" smtClean="0"/>
              <a:t> range, directly related to an object’s </a:t>
            </a:r>
            <a:r>
              <a:rPr lang="en-US" altLang="en-US" sz="2000" b="1" smtClean="0">
                <a:solidFill>
                  <a:srgbClr val="FF0000"/>
                </a:solidFill>
              </a:rPr>
              <a:t>temperature</a:t>
            </a:r>
          </a:p>
          <a:p>
            <a:pPr lvl="1"/>
            <a:r>
              <a:rPr lang="en-US" altLang="en-US" sz="2000" smtClean="0"/>
              <a:t>meteorology</a:t>
            </a:r>
          </a:p>
          <a:p>
            <a:endParaRPr lang="en-US" altLang="en-US" smtClean="0"/>
          </a:p>
        </p:txBody>
      </p:sp>
      <p:pic>
        <p:nvPicPr>
          <p:cNvPr id="153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0"/>
            <a:ext cx="5580063"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5"/>
          <p:cNvPicPr>
            <a:picLocks noChangeAspect="1" noChangeArrowheads="1"/>
          </p:cNvPicPr>
          <p:nvPr/>
        </p:nvPicPr>
        <p:blipFill>
          <a:blip r:embed="rId3">
            <a:extLst>
              <a:ext uri="{28A0092B-C50C-407E-A947-70E740481C1C}">
                <a14:useLocalDpi xmlns:a14="http://schemas.microsoft.com/office/drawing/2010/main" val="0"/>
              </a:ext>
            </a:extLst>
          </a:blip>
          <a:srcRect l="26247" t="38994" r="9973" b="23036"/>
          <a:stretch>
            <a:fillRect/>
          </a:stretch>
        </p:blipFill>
        <p:spPr bwMode="auto">
          <a:xfrm>
            <a:off x="539750" y="4152900"/>
            <a:ext cx="80899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Line 6"/>
          <p:cNvSpPr>
            <a:spLocks noChangeShapeType="1"/>
          </p:cNvSpPr>
          <p:nvPr/>
        </p:nvSpPr>
        <p:spPr bwMode="auto">
          <a:xfrm>
            <a:off x="6659563" y="3789363"/>
            <a:ext cx="0" cy="576262"/>
          </a:xfrm>
          <a:prstGeom prst="line">
            <a:avLst/>
          </a:prstGeom>
          <a:noFill/>
          <a:ln w="476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ZA"/>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5425" y="360363"/>
            <a:ext cx="4418013" cy="476250"/>
          </a:xfrm>
        </p:spPr>
        <p:txBody>
          <a:bodyPr/>
          <a:lstStyle/>
          <a:p>
            <a:r>
              <a:rPr lang="en-US" altLang="en-US" sz="3600" i="0" smtClean="0">
                <a:solidFill>
                  <a:schemeClr val="tx1"/>
                </a:solidFill>
                <a:effectLst/>
              </a:rPr>
              <a:t>Passive Sensors Cont..</a:t>
            </a:r>
          </a:p>
        </p:txBody>
      </p:sp>
      <p:sp>
        <p:nvSpPr>
          <p:cNvPr id="16387" name="Rectangle 3"/>
          <p:cNvSpPr>
            <a:spLocks noGrp="1" noChangeArrowheads="1"/>
          </p:cNvSpPr>
          <p:nvPr>
            <p:ph type="body" idx="1"/>
          </p:nvPr>
        </p:nvSpPr>
        <p:spPr>
          <a:xfrm>
            <a:off x="142875" y="1268413"/>
            <a:ext cx="4716463" cy="2665412"/>
          </a:xfrm>
        </p:spPr>
        <p:txBody>
          <a:bodyPr/>
          <a:lstStyle/>
          <a:p>
            <a:r>
              <a:rPr lang="en-US" altLang="en-US" sz="2000" smtClean="0"/>
              <a:t>Imaging Spectrometer </a:t>
            </a:r>
            <a:r>
              <a:rPr lang="en-US" altLang="en-US" sz="2000" smtClean="0">
                <a:solidFill>
                  <a:srgbClr val="FF0000"/>
                </a:solidFill>
              </a:rPr>
              <a:t>("hyperspectral sensors“)</a:t>
            </a:r>
          </a:p>
          <a:p>
            <a:pPr lvl="1"/>
            <a:r>
              <a:rPr lang="en-US" altLang="en-US" sz="2000" smtClean="0"/>
              <a:t>Measures the narrow spectral bands (</a:t>
            </a:r>
            <a:r>
              <a:rPr lang="en-US" altLang="en-US" sz="2000" smtClean="0">
                <a:solidFill>
                  <a:srgbClr val="FF0000"/>
                </a:solidFill>
              </a:rPr>
              <a:t>0.005-0.01micro m</a:t>
            </a:r>
            <a:r>
              <a:rPr lang="en-US" altLang="en-US" sz="2000" smtClean="0"/>
              <a:t>)</a:t>
            </a:r>
          </a:p>
          <a:p>
            <a:pPr lvl="1"/>
            <a:r>
              <a:rPr lang="en-US" altLang="en-US" sz="2000" smtClean="0"/>
              <a:t>Species Mapping</a:t>
            </a:r>
          </a:p>
          <a:p>
            <a:pPr lvl="1"/>
            <a:r>
              <a:rPr lang="en-US" altLang="en-US" sz="2000" smtClean="0"/>
              <a:t>Plant physiology</a:t>
            </a:r>
          </a:p>
          <a:p>
            <a:pPr lvl="1"/>
            <a:r>
              <a:rPr lang="en-US" altLang="en-US" sz="2000" smtClean="0"/>
              <a:t>Pathogen detection , etc. </a:t>
            </a:r>
          </a:p>
          <a:p>
            <a:pPr lvl="1">
              <a:buFontTx/>
              <a:buNone/>
            </a:pPr>
            <a:endParaRPr lang="en-US" altLang="en-US" sz="2000" smtClean="0"/>
          </a:p>
        </p:txBody>
      </p:sp>
      <p:pic>
        <p:nvPicPr>
          <p:cNvPr id="1638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71438"/>
            <a:ext cx="4211637" cy="420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056063"/>
            <a:ext cx="4191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84150" y="233363"/>
            <a:ext cx="7772400" cy="531812"/>
          </a:xfrm>
        </p:spPr>
        <p:txBody>
          <a:bodyPr/>
          <a:lstStyle/>
          <a:p>
            <a:r>
              <a:rPr lang="en-US" altLang="en-US" sz="3600" i="0" smtClean="0">
                <a:solidFill>
                  <a:schemeClr val="tx1"/>
                </a:solidFill>
                <a:effectLst/>
              </a:rPr>
              <a:t>Passive Sensors Cont..</a:t>
            </a:r>
          </a:p>
        </p:txBody>
      </p:sp>
      <p:sp>
        <p:nvSpPr>
          <p:cNvPr id="17411" name="Rectangle 3"/>
          <p:cNvSpPr>
            <a:spLocks noGrp="1" noChangeArrowheads="1"/>
          </p:cNvSpPr>
          <p:nvPr>
            <p:ph type="body" idx="1"/>
          </p:nvPr>
        </p:nvSpPr>
        <p:spPr>
          <a:xfrm>
            <a:off x="71438" y="1412875"/>
            <a:ext cx="3132137" cy="3240088"/>
          </a:xfrm>
        </p:spPr>
        <p:txBody>
          <a:bodyPr/>
          <a:lstStyle/>
          <a:p>
            <a:pPr>
              <a:lnSpc>
                <a:spcPct val="80000"/>
              </a:lnSpc>
            </a:pPr>
            <a:r>
              <a:rPr lang="en-US" altLang="en-US" sz="2000" smtClean="0"/>
              <a:t>Gamma-ray </a:t>
            </a:r>
            <a:r>
              <a:rPr lang="en-US" altLang="en-US" sz="2000" smtClean="0">
                <a:solidFill>
                  <a:srgbClr val="0000FF"/>
                </a:solidFill>
              </a:rPr>
              <a:t>spectrometer</a:t>
            </a:r>
          </a:p>
          <a:p>
            <a:pPr lvl="1">
              <a:lnSpc>
                <a:spcPct val="80000"/>
              </a:lnSpc>
            </a:pPr>
            <a:r>
              <a:rPr lang="en-US" altLang="en-US" sz="2000" smtClean="0"/>
              <a:t>measures </a:t>
            </a:r>
            <a:r>
              <a:rPr lang="en-US" altLang="en-US" sz="2000" smtClean="0">
                <a:solidFill>
                  <a:srgbClr val="FF0000"/>
                </a:solidFill>
              </a:rPr>
              <a:t>gamma rays emitted</a:t>
            </a:r>
            <a:r>
              <a:rPr lang="en-US" altLang="en-US" sz="2000" smtClean="0"/>
              <a:t> by </a:t>
            </a:r>
            <a:r>
              <a:rPr lang="en-US" altLang="en-US" sz="2000" smtClean="0">
                <a:solidFill>
                  <a:srgbClr val="0000FF"/>
                </a:solidFill>
              </a:rPr>
              <a:t>upper soil or rock layers…used for mineral exploration</a:t>
            </a:r>
          </a:p>
          <a:p>
            <a:pPr lvl="1">
              <a:lnSpc>
                <a:spcPct val="80000"/>
              </a:lnSpc>
              <a:buFontTx/>
              <a:buNone/>
            </a:pPr>
            <a:endParaRPr lang="en-US" altLang="en-US" sz="2000" smtClean="0">
              <a:solidFill>
                <a:srgbClr val="0000FF"/>
              </a:solidFill>
            </a:endParaRPr>
          </a:p>
          <a:p>
            <a:pPr>
              <a:lnSpc>
                <a:spcPct val="80000"/>
              </a:lnSpc>
            </a:pPr>
            <a:r>
              <a:rPr lang="en-US" altLang="en-US" sz="2000" smtClean="0"/>
              <a:t>e.g. Uranium </a:t>
            </a:r>
            <a:r>
              <a:rPr lang="en-US" altLang="en-US" sz="2000" smtClean="0">
                <a:solidFill>
                  <a:srgbClr val="FF0000"/>
                </a:solidFill>
              </a:rPr>
              <a:t>naturally radioactive</a:t>
            </a:r>
            <a:r>
              <a:rPr lang="en-US" altLang="en-US" sz="2000" smtClean="0"/>
              <a:t> and </a:t>
            </a:r>
            <a:r>
              <a:rPr lang="en-US" altLang="en-US" sz="2000" smtClean="0">
                <a:solidFill>
                  <a:srgbClr val="FF0000"/>
                </a:solidFill>
              </a:rPr>
              <a:t>emit gamma-rays</a:t>
            </a:r>
            <a:r>
              <a:rPr lang="en-US" altLang="en-US" sz="2000" smtClean="0"/>
              <a:t> as part of their </a:t>
            </a:r>
            <a:r>
              <a:rPr lang="en-US" altLang="en-US" sz="2000" smtClean="0">
                <a:solidFill>
                  <a:srgbClr val="FF0000"/>
                </a:solidFill>
              </a:rPr>
              <a:t>radioactivity.</a:t>
            </a:r>
            <a:r>
              <a:rPr lang="en-US" altLang="en-US" sz="2000" smtClean="0"/>
              <a:t> </a:t>
            </a:r>
          </a:p>
          <a:p>
            <a:pPr>
              <a:lnSpc>
                <a:spcPct val="80000"/>
              </a:lnSpc>
              <a:buFontTx/>
              <a:buNone/>
            </a:pPr>
            <a:endParaRPr lang="en-US" altLang="en-US" sz="2000" smtClean="0"/>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1412875"/>
            <a:ext cx="5483225"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4213" y="115888"/>
            <a:ext cx="7199312" cy="531812"/>
          </a:xfrm>
        </p:spPr>
        <p:txBody>
          <a:bodyPr/>
          <a:lstStyle/>
          <a:p>
            <a:r>
              <a:rPr kumimoji="0" lang="en-US" altLang="en-US" sz="3600" i="0" smtClean="0">
                <a:solidFill>
                  <a:schemeClr val="tx1"/>
                </a:solidFill>
                <a:effectLst/>
              </a:rPr>
              <a:t>Active Sensors</a:t>
            </a:r>
          </a:p>
        </p:txBody>
      </p:sp>
      <p:sp>
        <p:nvSpPr>
          <p:cNvPr id="631811" name="Rectangle 3"/>
          <p:cNvSpPr>
            <a:spLocks noGrp="1" noChangeArrowheads="1"/>
          </p:cNvSpPr>
          <p:nvPr>
            <p:ph type="body" idx="1"/>
          </p:nvPr>
        </p:nvSpPr>
        <p:spPr>
          <a:xfrm>
            <a:off x="252413" y="1052513"/>
            <a:ext cx="4535487" cy="4824412"/>
          </a:xfrm>
        </p:spPr>
        <p:txBody>
          <a:bodyPr/>
          <a:lstStyle/>
          <a:p>
            <a:pPr eaLnBrk="1" hangingPunct="1">
              <a:lnSpc>
                <a:spcPct val="90000"/>
              </a:lnSpc>
              <a:spcBef>
                <a:spcPct val="0"/>
              </a:spcBef>
              <a:buClrTx/>
              <a:defRPr/>
            </a:pPr>
            <a:r>
              <a:rPr kumimoji="0" lang="en-US" sz="2000" dirty="0"/>
              <a:t>The </a:t>
            </a:r>
            <a:r>
              <a:rPr kumimoji="0" lang="en-US" sz="2000" dirty="0">
                <a:solidFill>
                  <a:srgbClr val="FF0000"/>
                </a:solidFill>
              </a:rPr>
              <a:t>sensor emits radiation</a:t>
            </a:r>
            <a:r>
              <a:rPr kumimoji="0" lang="en-US" sz="2000" dirty="0"/>
              <a:t> which is directed toward the target to be investigated. </a:t>
            </a:r>
          </a:p>
          <a:p>
            <a:pPr eaLnBrk="1" hangingPunct="1">
              <a:lnSpc>
                <a:spcPct val="90000"/>
              </a:lnSpc>
              <a:spcBef>
                <a:spcPct val="0"/>
              </a:spcBef>
              <a:buClrTx/>
              <a:buFontTx/>
              <a:buNone/>
              <a:defRPr/>
            </a:pPr>
            <a:endParaRPr kumimoji="0" lang="en-US" sz="2000" dirty="0"/>
          </a:p>
          <a:p>
            <a:pPr eaLnBrk="1" hangingPunct="1">
              <a:lnSpc>
                <a:spcPct val="90000"/>
              </a:lnSpc>
              <a:spcBef>
                <a:spcPct val="0"/>
              </a:spcBef>
              <a:buClrTx/>
              <a:defRPr/>
            </a:pPr>
            <a:r>
              <a:rPr kumimoji="0" lang="en-US" sz="2000" dirty="0"/>
              <a:t>The </a:t>
            </a:r>
            <a:r>
              <a:rPr kumimoji="0" lang="en-US" sz="2000" dirty="0">
                <a:solidFill>
                  <a:srgbClr val="FF0000"/>
                </a:solidFill>
              </a:rPr>
              <a:t>radiation reflected from that</a:t>
            </a:r>
            <a:r>
              <a:rPr kumimoji="0" lang="en-US" sz="2000" dirty="0"/>
              <a:t> target is detected and measured by the sensor.</a:t>
            </a:r>
          </a:p>
          <a:p>
            <a:pPr eaLnBrk="1" hangingPunct="1">
              <a:lnSpc>
                <a:spcPct val="90000"/>
              </a:lnSpc>
              <a:spcBef>
                <a:spcPct val="0"/>
              </a:spcBef>
              <a:buClrTx/>
              <a:buFontTx/>
              <a:buNone/>
              <a:defRPr/>
            </a:pPr>
            <a:r>
              <a:rPr kumimoji="0" lang="en-US" sz="2000" dirty="0"/>
              <a:t> </a:t>
            </a:r>
          </a:p>
          <a:p>
            <a:pPr eaLnBrk="1" hangingPunct="1">
              <a:lnSpc>
                <a:spcPct val="90000"/>
              </a:lnSpc>
              <a:spcBef>
                <a:spcPct val="0"/>
              </a:spcBef>
              <a:buClrTx/>
              <a:defRPr/>
            </a:pPr>
            <a:r>
              <a:rPr kumimoji="0" lang="en-US" sz="2000" dirty="0"/>
              <a:t>Advantages for active sensors</a:t>
            </a:r>
            <a:r>
              <a:rPr kumimoji="0" lang="en-US" sz="2000" dirty="0">
                <a:effectLst>
                  <a:outerShdw blurRad="38100" dist="38100" dir="2700000" algn="tl">
                    <a:srgbClr val="000000"/>
                  </a:outerShdw>
                </a:effectLst>
              </a:rPr>
              <a:t> </a:t>
            </a:r>
          </a:p>
          <a:p>
            <a:pPr lvl="1" eaLnBrk="1" hangingPunct="1">
              <a:lnSpc>
                <a:spcPct val="90000"/>
              </a:lnSpc>
              <a:spcBef>
                <a:spcPct val="0"/>
              </a:spcBef>
              <a:defRPr/>
            </a:pPr>
            <a:r>
              <a:rPr kumimoji="0" lang="en-US" sz="2000" dirty="0"/>
              <a:t>ability </a:t>
            </a:r>
            <a:r>
              <a:rPr kumimoji="0" lang="en-US" sz="2000" dirty="0">
                <a:solidFill>
                  <a:srgbClr val="FF0000"/>
                </a:solidFill>
              </a:rPr>
              <a:t>to obtain measurements anytime,</a:t>
            </a:r>
            <a:r>
              <a:rPr kumimoji="0" lang="en-US" sz="2000" dirty="0"/>
              <a:t> regardless of the time of day or season. </a:t>
            </a:r>
          </a:p>
          <a:p>
            <a:pPr lvl="1" eaLnBrk="1" hangingPunct="1">
              <a:lnSpc>
                <a:spcPct val="90000"/>
              </a:lnSpc>
              <a:spcBef>
                <a:spcPct val="0"/>
              </a:spcBef>
              <a:defRPr/>
            </a:pPr>
            <a:r>
              <a:rPr kumimoji="0" lang="en-US" sz="2000" dirty="0"/>
              <a:t>Active sensors </a:t>
            </a:r>
            <a:r>
              <a:rPr kumimoji="0" lang="en-US" sz="2000" dirty="0">
                <a:solidFill>
                  <a:srgbClr val="FF0000"/>
                </a:solidFill>
              </a:rPr>
              <a:t>can be used for examining wavelengths that are not sufficiently provided by the sun</a:t>
            </a:r>
            <a:r>
              <a:rPr kumimoji="0" lang="en-US" sz="2000" dirty="0"/>
              <a:t>, such as </a:t>
            </a:r>
            <a:r>
              <a:rPr kumimoji="0" lang="en-US" sz="2000" dirty="0">
                <a:solidFill>
                  <a:srgbClr val="0000FF"/>
                </a:solidFill>
              </a:rPr>
              <a:t>microwaves</a:t>
            </a:r>
          </a:p>
          <a:p>
            <a:pPr lvl="1" eaLnBrk="1" hangingPunct="1">
              <a:lnSpc>
                <a:spcPct val="90000"/>
              </a:lnSpc>
              <a:spcBef>
                <a:spcPct val="0"/>
              </a:spcBef>
              <a:defRPr/>
            </a:pPr>
            <a:r>
              <a:rPr kumimoji="0" lang="en-US" sz="2000" dirty="0"/>
              <a:t> Can </a:t>
            </a:r>
            <a:r>
              <a:rPr kumimoji="0" lang="en-US" sz="2000" dirty="0">
                <a:solidFill>
                  <a:srgbClr val="0000FF"/>
                </a:solidFill>
              </a:rPr>
              <a:t>better control the way a target is illuminated. </a:t>
            </a:r>
          </a:p>
          <a:p>
            <a:pPr>
              <a:lnSpc>
                <a:spcPct val="90000"/>
              </a:lnSpc>
              <a:defRPr/>
            </a:pPr>
            <a:endParaRPr lang="en-US" sz="2000" dirty="0"/>
          </a:p>
        </p:txBody>
      </p:sp>
      <p:pic>
        <p:nvPicPr>
          <p:cNvPr id="184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503238"/>
            <a:ext cx="3995738"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Line 6"/>
          <p:cNvSpPr>
            <a:spLocks noChangeShapeType="1"/>
          </p:cNvSpPr>
          <p:nvPr/>
        </p:nvSpPr>
        <p:spPr bwMode="auto">
          <a:xfrm>
            <a:off x="6659563" y="692150"/>
            <a:ext cx="360362" cy="433388"/>
          </a:xfrm>
          <a:prstGeom prst="line">
            <a:avLst/>
          </a:prstGeom>
          <a:noFill/>
          <a:ln w="4762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ZA"/>
          </a:p>
        </p:txBody>
      </p:sp>
      <p:sp>
        <p:nvSpPr>
          <p:cNvPr id="18438" name="Line 7"/>
          <p:cNvSpPr>
            <a:spLocks noChangeShapeType="1"/>
          </p:cNvSpPr>
          <p:nvPr/>
        </p:nvSpPr>
        <p:spPr bwMode="auto">
          <a:xfrm flipH="1" flipV="1">
            <a:off x="7524750" y="2349500"/>
            <a:ext cx="360363" cy="430213"/>
          </a:xfrm>
          <a:prstGeom prst="line">
            <a:avLst/>
          </a:prstGeom>
          <a:noFill/>
          <a:ln w="4762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ZA"/>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50825" y="0"/>
            <a:ext cx="5913438" cy="603250"/>
          </a:xfrm>
        </p:spPr>
        <p:txBody>
          <a:bodyPr/>
          <a:lstStyle/>
          <a:p>
            <a:r>
              <a:rPr lang="en-US" altLang="en-US" sz="3600" i="0" smtClean="0">
                <a:solidFill>
                  <a:schemeClr val="tx1"/>
                </a:solidFill>
                <a:effectLst/>
              </a:rPr>
              <a:t>Active Sensors</a:t>
            </a:r>
          </a:p>
        </p:txBody>
      </p:sp>
      <p:sp>
        <p:nvSpPr>
          <p:cNvPr id="19459" name="Rectangle 3"/>
          <p:cNvSpPr>
            <a:spLocks noGrp="1" noChangeArrowheads="1"/>
          </p:cNvSpPr>
          <p:nvPr>
            <p:ph type="body" idx="1"/>
          </p:nvPr>
        </p:nvSpPr>
        <p:spPr>
          <a:xfrm>
            <a:off x="0" y="692150"/>
            <a:ext cx="4319588" cy="5632450"/>
          </a:xfrm>
        </p:spPr>
        <p:txBody>
          <a:bodyPr/>
          <a:lstStyle/>
          <a:p>
            <a:r>
              <a:rPr lang="en-US" altLang="en-US" sz="2000" smtClean="0"/>
              <a:t>Laser Scanner </a:t>
            </a:r>
          </a:p>
          <a:p>
            <a:pPr lvl="1"/>
            <a:r>
              <a:rPr lang="en-US" altLang="en-US" sz="2000" smtClean="0"/>
              <a:t>lidar</a:t>
            </a:r>
          </a:p>
          <a:p>
            <a:pPr lvl="1"/>
            <a:r>
              <a:rPr lang="en-US" altLang="en-US" sz="2000" smtClean="0"/>
              <a:t>travel time &amp; returned intensity are measured parameters</a:t>
            </a:r>
          </a:p>
          <a:p>
            <a:pPr lvl="1"/>
            <a:r>
              <a:rPr lang="en-US" altLang="en-US" sz="2000" smtClean="0"/>
              <a:t>To produce </a:t>
            </a:r>
            <a:r>
              <a:rPr lang="en-US" altLang="en-US" sz="2000" smtClean="0">
                <a:solidFill>
                  <a:srgbClr val="FF0000"/>
                </a:solidFill>
              </a:rPr>
              <a:t>high resolution DTM’s</a:t>
            </a: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8775" y="0"/>
            <a:ext cx="497522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a:xfrm>
            <a:off x="179388" y="0"/>
            <a:ext cx="6294437" cy="531813"/>
          </a:xfrm>
        </p:spPr>
        <p:txBody>
          <a:bodyPr/>
          <a:lstStyle/>
          <a:p>
            <a:pPr>
              <a:defRPr/>
            </a:pPr>
            <a:r>
              <a:rPr lang="en-US" sz="3600" i="0">
                <a:solidFill>
                  <a:schemeClr val="tx1"/>
                </a:solidFill>
                <a:effectLst/>
              </a:rPr>
              <a:t>Active Sensors</a:t>
            </a:r>
            <a:r>
              <a:rPr lang="en-US"/>
              <a:t> </a:t>
            </a:r>
          </a:p>
        </p:txBody>
      </p:sp>
      <p:sp>
        <p:nvSpPr>
          <p:cNvPr id="20483" name="Rectangle 3"/>
          <p:cNvSpPr>
            <a:spLocks noGrp="1" noChangeArrowheads="1"/>
          </p:cNvSpPr>
          <p:nvPr>
            <p:ph type="body" idx="1"/>
          </p:nvPr>
        </p:nvSpPr>
        <p:spPr>
          <a:xfrm>
            <a:off x="0" y="765175"/>
            <a:ext cx="4140200" cy="5272088"/>
          </a:xfrm>
        </p:spPr>
        <p:txBody>
          <a:bodyPr/>
          <a:lstStyle/>
          <a:p>
            <a:r>
              <a:rPr lang="en-US" altLang="en-US" sz="2000" smtClean="0"/>
              <a:t>Radar Altimeter (</a:t>
            </a:r>
            <a:r>
              <a:rPr lang="en-US" altLang="en-US" sz="2000" b="1" smtClean="0">
                <a:solidFill>
                  <a:srgbClr val="FF0000"/>
                </a:solidFill>
              </a:rPr>
              <a:t>non-imaging</a:t>
            </a:r>
            <a:r>
              <a:rPr lang="en-US" altLang="en-US" sz="2000" smtClean="0"/>
              <a:t>)</a:t>
            </a:r>
          </a:p>
          <a:p>
            <a:pPr lvl="1"/>
            <a:r>
              <a:rPr lang="en-US" altLang="en-US" sz="2000" smtClean="0"/>
              <a:t>topographic </a:t>
            </a:r>
            <a:r>
              <a:rPr lang="en-US" altLang="en-US" sz="2000" smtClean="0">
                <a:solidFill>
                  <a:srgbClr val="FF0000"/>
                </a:solidFill>
              </a:rPr>
              <a:t>profile parallel to satellite orbit</a:t>
            </a:r>
          </a:p>
          <a:p>
            <a:pPr lvl="1"/>
            <a:r>
              <a:rPr lang="en-US" altLang="en-US" sz="2000" smtClean="0"/>
              <a:t>calculates the </a:t>
            </a:r>
            <a:r>
              <a:rPr lang="en-US" altLang="en-US" sz="2000" smtClean="0">
                <a:solidFill>
                  <a:srgbClr val="FF0000"/>
                </a:solidFill>
              </a:rPr>
              <a:t>distance, or range, between</a:t>
            </a:r>
            <a:r>
              <a:rPr lang="en-US" altLang="en-US" sz="2000" smtClean="0"/>
              <a:t> the satellite and </a:t>
            </a:r>
            <a:r>
              <a:rPr lang="en-US" altLang="en-US" sz="2000" smtClean="0">
                <a:solidFill>
                  <a:srgbClr val="0000FF"/>
                </a:solidFill>
              </a:rPr>
              <a:t>the sea surface</a:t>
            </a:r>
            <a:r>
              <a:rPr lang="en-US" altLang="en-US" sz="2000" smtClean="0"/>
              <a:t> </a:t>
            </a:r>
          </a:p>
          <a:p>
            <a:pPr lvl="1"/>
            <a:r>
              <a:rPr lang="en-US" altLang="en-US" sz="2000" smtClean="0"/>
              <a:t>provide </a:t>
            </a:r>
            <a:r>
              <a:rPr lang="en-US" altLang="en-US" sz="2000" smtClean="0">
                <a:solidFill>
                  <a:srgbClr val="0000FF"/>
                </a:solidFill>
              </a:rPr>
              <a:t>single lines of measurements</a:t>
            </a:r>
            <a:r>
              <a:rPr lang="en-US" altLang="en-US" sz="2000" smtClean="0"/>
              <a:t> rather </a:t>
            </a:r>
            <a:r>
              <a:rPr lang="en-US" altLang="en-US" sz="2000" smtClean="0">
                <a:solidFill>
                  <a:srgbClr val="FF0000"/>
                </a:solidFill>
              </a:rPr>
              <a:t>than image data</a:t>
            </a:r>
          </a:p>
          <a:p>
            <a:pPr lvl="1"/>
            <a:r>
              <a:rPr lang="en-US" altLang="en-US" sz="2000" smtClean="0"/>
              <a:t>useful for </a:t>
            </a:r>
            <a:r>
              <a:rPr lang="en-US" altLang="en-US" sz="2000" smtClean="0">
                <a:solidFill>
                  <a:srgbClr val="FF0000"/>
                </a:solidFill>
              </a:rPr>
              <a:t>measuring smooth surfaces</a:t>
            </a:r>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288" y="0"/>
            <a:ext cx="4557712"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50825" y="188913"/>
            <a:ext cx="3001963" cy="576262"/>
          </a:xfrm>
        </p:spPr>
        <p:txBody>
          <a:bodyPr/>
          <a:lstStyle/>
          <a:p>
            <a:r>
              <a:rPr lang="en-US" altLang="en-US" sz="3600" i="0" smtClean="0">
                <a:solidFill>
                  <a:schemeClr val="tx1"/>
                </a:solidFill>
                <a:effectLst/>
              </a:rPr>
              <a:t>Active Sensors</a:t>
            </a:r>
          </a:p>
        </p:txBody>
      </p:sp>
      <p:sp>
        <p:nvSpPr>
          <p:cNvPr id="21507" name="Rectangle 3"/>
          <p:cNvSpPr>
            <a:spLocks noGrp="1" noChangeArrowheads="1"/>
          </p:cNvSpPr>
          <p:nvPr>
            <p:ph type="body" idx="1"/>
          </p:nvPr>
        </p:nvSpPr>
        <p:spPr>
          <a:xfrm>
            <a:off x="214313" y="1125538"/>
            <a:ext cx="2592387" cy="4117975"/>
          </a:xfrm>
        </p:spPr>
        <p:txBody>
          <a:bodyPr/>
          <a:lstStyle/>
          <a:p>
            <a:r>
              <a:rPr lang="en-US" altLang="en-US" sz="2000" smtClean="0"/>
              <a:t>Side Scan Sonar</a:t>
            </a:r>
          </a:p>
          <a:p>
            <a:pPr lvl="1"/>
            <a:r>
              <a:rPr lang="en-US" altLang="en-US" sz="2000" smtClean="0"/>
              <a:t>transmits specifically shaped acoustic beam &amp; measures reflected pulse</a:t>
            </a:r>
          </a:p>
          <a:p>
            <a:pPr lvl="1"/>
            <a:r>
              <a:rPr lang="en-US" altLang="en-US" sz="2000" smtClean="0"/>
              <a:t>used </a:t>
            </a:r>
            <a:r>
              <a:rPr lang="en-US" altLang="en-US" sz="2000" smtClean="0">
                <a:solidFill>
                  <a:srgbClr val="FF0000"/>
                </a:solidFill>
              </a:rPr>
              <a:t>for sea floor topography</a:t>
            </a:r>
          </a:p>
        </p:txBody>
      </p:sp>
      <p:pic>
        <p:nvPicPr>
          <p:cNvPr id="21508" name="Picture 7"/>
          <p:cNvPicPr>
            <a:picLocks noChangeAspect="1" noChangeArrowheads="1"/>
          </p:cNvPicPr>
          <p:nvPr/>
        </p:nvPicPr>
        <p:blipFill>
          <a:blip r:embed="rId2">
            <a:extLst>
              <a:ext uri="{28A0092B-C50C-407E-A947-70E740481C1C}">
                <a14:useLocalDpi xmlns:a14="http://schemas.microsoft.com/office/drawing/2010/main" val="0"/>
              </a:ext>
            </a:extLst>
          </a:blip>
          <a:srcRect l="2048" t="3178" r="2065"/>
          <a:stretch>
            <a:fillRect/>
          </a:stretch>
        </p:blipFill>
        <p:spPr bwMode="auto">
          <a:xfrm>
            <a:off x="3325813" y="355600"/>
            <a:ext cx="5675312" cy="645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quarter" idx="10"/>
          </p:nvPr>
        </p:nvSpPr>
        <p:spPr/>
        <p:txBody>
          <a:bodyPr/>
          <a:lstStyle/>
          <a:p>
            <a:pPr>
              <a:defRPr/>
            </a:pPr>
            <a:r>
              <a:rPr lang="en-US"/>
              <a:t>UKZN September 08</a:t>
            </a:r>
          </a:p>
        </p:txBody>
      </p:sp>
      <p:sp>
        <p:nvSpPr>
          <p:cNvPr id="2253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200" smtClean="0">
                <a:latin typeface="Arial" panose="020B0604020202020204" pitchFamily="34" charset="0"/>
              </a:rPr>
              <a:t>ENVS316</a:t>
            </a:r>
          </a:p>
        </p:txBody>
      </p:sp>
      <p:sp>
        <p:nvSpPr>
          <p:cNvPr id="22532" name="Rectangle 2"/>
          <p:cNvSpPr>
            <a:spLocks noGrp="1" noChangeArrowheads="1"/>
          </p:cNvSpPr>
          <p:nvPr>
            <p:ph type="title"/>
          </p:nvPr>
        </p:nvSpPr>
        <p:spPr>
          <a:xfrm>
            <a:off x="0" y="0"/>
            <a:ext cx="7772400" cy="531813"/>
          </a:xfrm>
        </p:spPr>
        <p:txBody>
          <a:bodyPr/>
          <a:lstStyle/>
          <a:p>
            <a:r>
              <a:rPr lang="en-US" altLang="en-US" sz="3600" i="0" smtClean="0">
                <a:solidFill>
                  <a:schemeClr val="tx1"/>
                </a:solidFill>
                <a:effectLst/>
              </a:rPr>
              <a:t>Active Sensors</a:t>
            </a:r>
          </a:p>
        </p:txBody>
      </p:sp>
      <p:sp>
        <p:nvSpPr>
          <p:cNvPr id="22533" name="Rectangle 3"/>
          <p:cNvSpPr>
            <a:spLocks noGrp="1" noChangeArrowheads="1"/>
          </p:cNvSpPr>
          <p:nvPr>
            <p:ph type="body" idx="1"/>
          </p:nvPr>
        </p:nvSpPr>
        <p:spPr>
          <a:xfrm>
            <a:off x="179388" y="836613"/>
            <a:ext cx="3671887" cy="1944687"/>
          </a:xfrm>
        </p:spPr>
        <p:txBody>
          <a:bodyPr/>
          <a:lstStyle/>
          <a:p>
            <a:pPr>
              <a:lnSpc>
                <a:spcPct val="90000"/>
              </a:lnSpc>
            </a:pPr>
            <a:r>
              <a:rPr lang="en-US" altLang="en-US" sz="2000" smtClean="0"/>
              <a:t>Imaging Radar </a:t>
            </a:r>
          </a:p>
          <a:p>
            <a:pPr lvl="1">
              <a:lnSpc>
                <a:spcPct val="90000"/>
              </a:lnSpc>
            </a:pPr>
            <a:r>
              <a:rPr lang="en-US" altLang="en-US" sz="2000" smtClean="0"/>
              <a:t>1-100cm range</a:t>
            </a:r>
          </a:p>
          <a:p>
            <a:pPr lvl="1">
              <a:lnSpc>
                <a:spcPct val="90000"/>
              </a:lnSpc>
            </a:pPr>
            <a:r>
              <a:rPr lang="en-US" altLang="en-US" sz="2000" smtClean="0"/>
              <a:t>assess changes in </a:t>
            </a:r>
            <a:r>
              <a:rPr lang="en-US" altLang="en-US" sz="2000" smtClean="0">
                <a:solidFill>
                  <a:srgbClr val="FF0000"/>
                </a:solidFill>
              </a:rPr>
              <a:t>height or vertical deformations</a:t>
            </a:r>
            <a:r>
              <a:rPr lang="en-US" altLang="en-US" sz="2000" smtClean="0"/>
              <a:t> (land subsidence) or </a:t>
            </a:r>
            <a:r>
              <a:rPr lang="en-US" altLang="en-US" sz="2000" smtClean="0">
                <a:solidFill>
                  <a:srgbClr val="FF0000"/>
                </a:solidFill>
              </a:rPr>
              <a:t>crustal deformation</a:t>
            </a:r>
            <a:r>
              <a:rPr lang="en-US" altLang="en-US" sz="2000" smtClean="0"/>
              <a:t> (earthquakes)</a:t>
            </a:r>
          </a:p>
          <a:p>
            <a:pPr>
              <a:lnSpc>
                <a:spcPct val="90000"/>
              </a:lnSpc>
            </a:pPr>
            <a:endParaRPr lang="en-US" altLang="en-US" sz="2000" smtClean="0"/>
          </a:p>
        </p:txBody>
      </p:sp>
      <p:pic>
        <p:nvPicPr>
          <p:cNvPr id="2253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169863"/>
            <a:ext cx="4932363"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8" y="3429000"/>
            <a:ext cx="4932362"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23850" y="215900"/>
            <a:ext cx="5181600" cy="765175"/>
          </a:xfrm>
          <a:noFill/>
          <a:extLst>
            <a:ext uri="{909E8E84-426E-40DD-AFC4-6F175D3DCCD1}">
              <a14:hiddenFill xmlns:a14="http://schemas.microsoft.com/office/drawing/2010/main">
                <a:solidFill>
                  <a:srgbClr val="FFFFFF"/>
                </a:solidFill>
              </a14:hiddenFill>
            </a:ext>
          </a:extLst>
        </p:spPr>
        <p:txBody>
          <a:bodyPr lIns="92075" tIns="46038" rIns="92075" bIns="46038"/>
          <a:lstStyle/>
          <a:p>
            <a:r>
              <a:rPr lang="en-US" altLang="en-US" i="0" smtClean="0">
                <a:solidFill>
                  <a:schemeClr val="tx1"/>
                </a:solidFill>
                <a:effectLst/>
              </a:rPr>
              <a:t>      Platforms</a:t>
            </a:r>
          </a:p>
        </p:txBody>
      </p:sp>
      <p:sp>
        <p:nvSpPr>
          <p:cNvPr id="23555" name="Rectangle 3"/>
          <p:cNvSpPr>
            <a:spLocks noGrp="1" noChangeArrowheads="1"/>
          </p:cNvSpPr>
          <p:nvPr>
            <p:ph type="body" idx="1"/>
          </p:nvPr>
        </p:nvSpPr>
        <p:spPr>
          <a:xfrm>
            <a:off x="250825" y="1341438"/>
            <a:ext cx="4321175" cy="3816350"/>
          </a:xfrm>
          <a:noFill/>
        </p:spPr>
        <p:txBody>
          <a:bodyPr lIns="92075" tIns="46038" rIns="92075" bIns="46038"/>
          <a:lstStyle/>
          <a:p>
            <a:r>
              <a:rPr lang="en-US" altLang="en-US" sz="2000" smtClean="0"/>
              <a:t>Two main categories:</a:t>
            </a:r>
          </a:p>
          <a:p>
            <a:pPr lvl="1"/>
            <a:r>
              <a:rPr lang="en-US" altLang="en-US" sz="2000" b="1" smtClean="0">
                <a:solidFill>
                  <a:srgbClr val="FF0000"/>
                </a:solidFill>
              </a:rPr>
              <a:t>Airborne</a:t>
            </a:r>
            <a:r>
              <a:rPr lang="en-US" altLang="en-US" sz="2000" smtClean="0"/>
              <a:t>: specifically modified aircraft, balloons, helicopters, airships or kites</a:t>
            </a:r>
          </a:p>
          <a:p>
            <a:pPr lvl="1"/>
            <a:r>
              <a:rPr lang="en-US" altLang="en-US" sz="2000" b="1" smtClean="0">
                <a:solidFill>
                  <a:srgbClr val="FF0000"/>
                </a:solidFill>
              </a:rPr>
              <a:t>Spaceborne</a:t>
            </a:r>
            <a:r>
              <a:rPr lang="en-US" altLang="en-US" sz="2000" smtClean="0"/>
              <a:t>: satellites and space stations</a:t>
            </a:r>
          </a:p>
          <a:p>
            <a:pPr lvl="1"/>
            <a:r>
              <a:rPr lang="en-US" altLang="en-US" sz="2000" b="1" smtClean="0">
                <a:solidFill>
                  <a:srgbClr val="FF0000"/>
                </a:solidFill>
              </a:rPr>
              <a:t>Ground based: </a:t>
            </a:r>
            <a:r>
              <a:rPr lang="en-US" altLang="en-US" sz="2000" smtClean="0">
                <a:solidFill>
                  <a:srgbClr val="000000"/>
                </a:solidFill>
              </a:rPr>
              <a:t>Phenology cameras</a:t>
            </a:r>
          </a:p>
          <a:p>
            <a:pPr lvl="1"/>
            <a:endParaRPr lang="en-US" altLang="en-US" sz="2000" smtClean="0"/>
          </a:p>
          <a:p>
            <a:r>
              <a:rPr lang="en-US" altLang="en-US" sz="2000" smtClean="0"/>
              <a:t>Platforms can </a:t>
            </a:r>
            <a:r>
              <a:rPr lang="en-US" altLang="en-US" sz="2000" b="1" smtClean="0">
                <a:solidFill>
                  <a:srgbClr val="FF0000"/>
                </a:solidFill>
              </a:rPr>
              <a:t>host 1 or more sensors</a:t>
            </a:r>
          </a:p>
        </p:txBody>
      </p:sp>
      <p:pic>
        <p:nvPicPr>
          <p:cNvPr id="23556" name="Picture 4" descr="sensor heigh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3800" y="288925"/>
            <a:ext cx="3963988" cy="64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gradFill flip="none" rotWithShape="1">
          <a:gsLst>
            <a:gs pos="0">
              <a:schemeClr val="accent1">
                <a:lumMod val="5000"/>
                <a:lumOff val="95000"/>
              </a:schemeClr>
            </a:gs>
            <a:gs pos="95000">
              <a:srgbClr val="BDD7EE"/>
            </a:gs>
            <a:gs pos="100000">
              <a:schemeClr val="accent1">
                <a:lumMod val="45000"/>
                <a:lumOff val="55000"/>
              </a:schemeClr>
            </a:gs>
            <a:gs pos="97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042988" y="373063"/>
            <a:ext cx="6096000" cy="679450"/>
          </a:xfrm>
          <a:noFill/>
          <a:extLst>
            <a:ext uri="{909E8E84-426E-40DD-AFC4-6F175D3DCCD1}">
              <a14:hiddenFill xmlns:a14="http://schemas.microsoft.com/office/drawing/2010/main">
                <a:solidFill>
                  <a:srgbClr val="FFFFFF"/>
                </a:solidFill>
              </a14:hiddenFill>
            </a:ext>
          </a:extLst>
        </p:spPr>
        <p:txBody>
          <a:bodyPr lIns="92075" tIns="46038" rIns="92075" bIns="46038"/>
          <a:lstStyle/>
          <a:p>
            <a:r>
              <a:rPr lang="en-US" altLang="en-US" sz="3600" i="0" smtClean="0">
                <a:solidFill>
                  <a:schemeClr val="tx1"/>
                </a:solidFill>
                <a:effectLst/>
              </a:rPr>
              <a:t>Sensors</a:t>
            </a:r>
          </a:p>
        </p:txBody>
      </p:sp>
      <p:sp>
        <p:nvSpPr>
          <p:cNvPr id="7171" name="Rectangle 3"/>
          <p:cNvSpPr>
            <a:spLocks noGrp="1" noChangeArrowheads="1"/>
          </p:cNvSpPr>
          <p:nvPr>
            <p:ph type="body" idx="1"/>
          </p:nvPr>
        </p:nvSpPr>
        <p:spPr>
          <a:xfrm>
            <a:off x="611188" y="1287463"/>
            <a:ext cx="7772400" cy="3654425"/>
          </a:xfrm>
          <a:noFill/>
        </p:spPr>
        <p:txBody>
          <a:bodyPr lIns="92075" tIns="46038" rIns="92075" bIns="46038"/>
          <a:lstStyle/>
          <a:p>
            <a:r>
              <a:rPr lang="en-US" altLang="en-US" sz="2400" smtClean="0"/>
              <a:t>Two main categories</a:t>
            </a:r>
          </a:p>
          <a:p>
            <a:pPr lvl="1"/>
            <a:r>
              <a:rPr lang="en-US" altLang="en-US" sz="2400" smtClean="0"/>
              <a:t>Passive sensors </a:t>
            </a:r>
            <a:r>
              <a:rPr lang="en-US" altLang="en-US" sz="2400" smtClean="0">
                <a:solidFill>
                  <a:srgbClr val="FF0000"/>
                </a:solidFill>
              </a:rPr>
              <a:t>(use energy from the Sun)</a:t>
            </a:r>
          </a:p>
          <a:p>
            <a:pPr lvl="2"/>
            <a:endParaRPr lang="en-US" altLang="en-US" smtClean="0">
              <a:solidFill>
                <a:srgbClr val="FF0000"/>
              </a:solidFill>
            </a:endParaRPr>
          </a:p>
          <a:p>
            <a:pPr lvl="1"/>
            <a:r>
              <a:rPr lang="en-US" altLang="en-US" sz="2400" smtClean="0"/>
              <a:t>Active sensors</a:t>
            </a:r>
          </a:p>
          <a:p>
            <a:pPr lvl="2"/>
            <a:r>
              <a:rPr lang="en-US" altLang="en-US" smtClean="0"/>
              <a:t>Emit their </a:t>
            </a:r>
            <a:r>
              <a:rPr lang="en-US" altLang="en-US" smtClean="0">
                <a:solidFill>
                  <a:srgbClr val="FF0000"/>
                </a:solidFill>
              </a:rPr>
              <a:t>own source of energy</a:t>
            </a:r>
          </a:p>
          <a:p>
            <a:pPr lvl="2"/>
            <a:r>
              <a:rPr lang="en-US" altLang="en-US" smtClean="0"/>
              <a:t>Methods include </a:t>
            </a:r>
            <a:r>
              <a:rPr lang="en-US" altLang="en-US" smtClean="0">
                <a:solidFill>
                  <a:srgbClr val="FF0000"/>
                </a:solidFill>
              </a:rPr>
              <a:t>radar (radio), lidar (light)</a:t>
            </a:r>
            <a:r>
              <a:rPr lang="en-US" altLang="en-US" smtClean="0"/>
              <a:t> and </a:t>
            </a:r>
            <a:r>
              <a:rPr lang="en-US" altLang="en-US" smtClean="0">
                <a:solidFill>
                  <a:srgbClr val="FF0000"/>
                </a:solidFill>
              </a:rPr>
              <a:t>sonar (sound)</a:t>
            </a:r>
          </a:p>
        </p:txBody>
      </p:sp>
    </p:spTree>
  </p:cSld>
  <p:clrMapOvr>
    <a:masterClrMapping/>
  </p:clrMapOvr>
  <p:transition>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Geostationary orb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700213"/>
            <a:ext cx="4067175" cy="372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a:xfrm>
            <a:off x="611188" y="333375"/>
            <a:ext cx="3960812" cy="603250"/>
          </a:xfrm>
        </p:spPr>
        <p:txBody>
          <a:bodyPr/>
          <a:lstStyle/>
          <a:p>
            <a:r>
              <a:rPr lang="en-US" altLang="en-US" sz="3600" i="0" smtClean="0">
                <a:solidFill>
                  <a:schemeClr val="tx1"/>
                </a:solidFill>
                <a:effectLst/>
              </a:rPr>
              <a:t>Orbits</a:t>
            </a:r>
          </a:p>
        </p:txBody>
      </p:sp>
      <p:sp>
        <p:nvSpPr>
          <p:cNvPr id="24580" name="Rectangle 3"/>
          <p:cNvSpPr>
            <a:spLocks noGrp="1" noChangeArrowheads="1"/>
          </p:cNvSpPr>
          <p:nvPr>
            <p:ph type="body" idx="1"/>
          </p:nvPr>
        </p:nvSpPr>
        <p:spPr>
          <a:xfrm>
            <a:off x="323850" y="1557338"/>
            <a:ext cx="4464050" cy="4175125"/>
          </a:xfrm>
        </p:spPr>
        <p:txBody>
          <a:bodyPr/>
          <a:lstStyle/>
          <a:p>
            <a:r>
              <a:rPr kumimoji="0" lang="en-US" altLang="en-US" sz="2000" smtClean="0"/>
              <a:t>The path followed by a satellite is referred to as its </a:t>
            </a:r>
            <a:r>
              <a:rPr kumimoji="0" lang="en-US" altLang="en-US" sz="2000" b="1" smtClean="0">
                <a:solidFill>
                  <a:srgbClr val="0000FF"/>
                </a:solidFill>
              </a:rPr>
              <a:t>orbit</a:t>
            </a:r>
            <a:r>
              <a:rPr kumimoji="0" lang="en-US" altLang="en-US" sz="2000" smtClean="0"/>
              <a:t>. </a:t>
            </a:r>
          </a:p>
          <a:p>
            <a:pPr>
              <a:buFontTx/>
              <a:buNone/>
            </a:pPr>
            <a:endParaRPr kumimoji="0" lang="en-US" altLang="en-US" sz="2000" smtClean="0"/>
          </a:p>
          <a:p>
            <a:r>
              <a:rPr kumimoji="0" lang="en-US" altLang="en-US" sz="2000" smtClean="0"/>
              <a:t>Satellite </a:t>
            </a:r>
            <a:r>
              <a:rPr kumimoji="0" lang="en-US" altLang="en-US" sz="2000" smtClean="0">
                <a:solidFill>
                  <a:srgbClr val="000000"/>
                </a:solidFill>
              </a:rPr>
              <a:t>orbits are matched to the</a:t>
            </a:r>
            <a:r>
              <a:rPr kumimoji="0" lang="en-US" altLang="en-US" sz="2000" smtClean="0">
                <a:solidFill>
                  <a:srgbClr val="FF0000"/>
                </a:solidFill>
              </a:rPr>
              <a:t> </a:t>
            </a:r>
            <a:r>
              <a:rPr kumimoji="0" lang="en-US" altLang="en-US" sz="2000" b="1" smtClean="0">
                <a:solidFill>
                  <a:srgbClr val="0000FF"/>
                </a:solidFill>
              </a:rPr>
              <a:t>capability</a:t>
            </a:r>
            <a:r>
              <a:rPr kumimoji="0" lang="en-US" altLang="en-US" sz="2000" smtClean="0">
                <a:solidFill>
                  <a:srgbClr val="0000FF"/>
                </a:solidFill>
              </a:rPr>
              <a:t> </a:t>
            </a:r>
            <a:r>
              <a:rPr kumimoji="0" lang="en-US" altLang="en-US" sz="2000" smtClean="0">
                <a:solidFill>
                  <a:srgbClr val="000000"/>
                </a:solidFill>
              </a:rPr>
              <a:t>and </a:t>
            </a:r>
            <a:r>
              <a:rPr kumimoji="0" lang="en-US" altLang="en-US" sz="2000" b="1" smtClean="0">
                <a:solidFill>
                  <a:srgbClr val="0000FF"/>
                </a:solidFill>
              </a:rPr>
              <a:t>objective</a:t>
            </a:r>
            <a:r>
              <a:rPr kumimoji="0" lang="en-US" altLang="en-US" sz="2000" smtClean="0">
                <a:solidFill>
                  <a:srgbClr val="0000FF"/>
                </a:solidFill>
              </a:rPr>
              <a:t> </a:t>
            </a:r>
            <a:r>
              <a:rPr kumimoji="0" lang="en-US" altLang="en-US" sz="2000" smtClean="0">
                <a:solidFill>
                  <a:srgbClr val="000000"/>
                </a:solidFill>
              </a:rPr>
              <a:t>of the sensor(s) they carry</a:t>
            </a:r>
            <a:r>
              <a:rPr kumimoji="0" lang="en-US" altLang="en-US" sz="2000" smtClean="0"/>
              <a:t>. </a:t>
            </a:r>
          </a:p>
          <a:p>
            <a:pPr>
              <a:buFontTx/>
              <a:buNone/>
            </a:pPr>
            <a:endParaRPr kumimoji="0" lang="en-US" altLang="en-US" sz="2000" smtClean="0"/>
          </a:p>
          <a:p>
            <a:r>
              <a:rPr kumimoji="0" lang="en-US" altLang="en-US" sz="2000" b="1" smtClean="0">
                <a:solidFill>
                  <a:srgbClr val="FF0000"/>
                </a:solidFill>
              </a:rPr>
              <a:t>Orbit selection</a:t>
            </a:r>
            <a:r>
              <a:rPr kumimoji="0" lang="en-US" altLang="en-US" sz="2000" smtClean="0"/>
              <a:t> can vary in terms of </a:t>
            </a:r>
            <a:r>
              <a:rPr kumimoji="0" lang="en-US" altLang="en-US" sz="2000" b="1" smtClean="0">
                <a:solidFill>
                  <a:srgbClr val="FF0000"/>
                </a:solidFill>
              </a:rPr>
              <a:t>altitude </a:t>
            </a:r>
            <a:r>
              <a:rPr kumimoji="0" lang="en-US" altLang="en-US" sz="2000" smtClean="0"/>
              <a:t>(their height above the Earth's surface) and </a:t>
            </a:r>
            <a:r>
              <a:rPr kumimoji="0" lang="en-US" altLang="en-US" sz="2000" smtClean="0">
                <a:solidFill>
                  <a:srgbClr val="000000"/>
                </a:solidFill>
              </a:rPr>
              <a:t>their</a:t>
            </a:r>
            <a:r>
              <a:rPr kumimoji="0" lang="en-US" altLang="en-US" sz="2000" b="1" smtClean="0">
                <a:solidFill>
                  <a:srgbClr val="0000FF"/>
                </a:solidFill>
              </a:rPr>
              <a:t> </a:t>
            </a:r>
            <a:r>
              <a:rPr kumimoji="0" lang="en-US" altLang="en-US" sz="2000" b="1" smtClean="0">
                <a:solidFill>
                  <a:srgbClr val="FF0000"/>
                </a:solidFill>
              </a:rPr>
              <a:t>orientation and rotation relative</a:t>
            </a:r>
            <a:r>
              <a:rPr kumimoji="0" lang="en-US" altLang="en-US" sz="2000" smtClean="0"/>
              <a:t> to the Earth. </a:t>
            </a:r>
          </a:p>
          <a:p>
            <a:endParaRPr lang="en-US" altLang="en-US" sz="200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73050" y="301625"/>
            <a:ext cx="6675438" cy="463550"/>
          </a:xfrm>
        </p:spPr>
        <p:txBody>
          <a:bodyPr/>
          <a:lstStyle/>
          <a:p>
            <a:r>
              <a:rPr lang="en-US" altLang="en-US" sz="3600" i="0" smtClean="0">
                <a:solidFill>
                  <a:schemeClr val="tx1"/>
                </a:solidFill>
                <a:effectLst/>
              </a:rPr>
              <a:t>Spaceborne Remote Sensing</a:t>
            </a:r>
          </a:p>
        </p:txBody>
      </p:sp>
      <p:sp>
        <p:nvSpPr>
          <p:cNvPr id="25603" name="Rectangle 3"/>
          <p:cNvSpPr>
            <a:spLocks noGrp="1" noChangeArrowheads="1"/>
          </p:cNvSpPr>
          <p:nvPr>
            <p:ph type="body" idx="1"/>
          </p:nvPr>
        </p:nvSpPr>
        <p:spPr>
          <a:xfrm>
            <a:off x="395288" y="1916113"/>
            <a:ext cx="8137525" cy="3600450"/>
          </a:xfrm>
        </p:spPr>
        <p:txBody>
          <a:bodyPr/>
          <a:lstStyle/>
          <a:p>
            <a:r>
              <a:rPr lang="en-US" altLang="en-US" sz="2000" b="1" smtClean="0">
                <a:solidFill>
                  <a:srgbClr val="0000FF"/>
                </a:solidFill>
              </a:rPr>
              <a:t>Monitoring capabilities</a:t>
            </a:r>
            <a:r>
              <a:rPr lang="en-US" altLang="en-US" sz="2000" smtClean="0"/>
              <a:t> are determined by orbit parameters such as:</a:t>
            </a:r>
          </a:p>
          <a:p>
            <a:pPr lvl="1"/>
            <a:r>
              <a:rPr lang="en-US" altLang="en-US" sz="2000" b="1" smtClean="0">
                <a:solidFill>
                  <a:srgbClr val="FF0000"/>
                </a:solidFill>
              </a:rPr>
              <a:t>Orbital altitude</a:t>
            </a:r>
          </a:p>
          <a:p>
            <a:pPr lvl="2"/>
            <a:r>
              <a:rPr lang="en-US" altLang="en-US" sz="2000" smtClean="0"/>
              <a:t>Orbits typically between 150km and 36000km altitude for earth observation.</a:t>
            </a:r>
          </a:p>
          <a:p>
            <a:pPr lvl="1"/>
            <a:r>
              <a:rPr lang="en-US" altLang="en-US" sz="2000" b="1" smtClean="0">
                <a:solidFill>
                  <a:srgbClr val="FF0000"/>
                </a:solidFill>
              </a:rPr>
              <a:t>Orbital inclination angle</a:t>
            </a:r>
          </a:p>
          <a:p>
            <a:pPr lvl="2"/>
            <a:r>
              <a:rPr lang="en-US" altLang="en-US" sz="2000" smtClean="0"/>
              <a:t>The angle between orbital plane and </a:t>
            </a:r>
            <a:r>
              <a:rPr lang="en-US" altLang="en-US" sz="2000" b="1" smtClean="0"/>
              <a:t>equatorial plane</a:t>
            </a:r>
            <a:r>
              <a:rPr lang="en-US" altLang="en-US" sz="2000" smtClean="0"/>
              <a:t>.</a:t>
            </a:r>
          </a:p>
          <a:p>
            <a:pPr lvl="1"/>
            <a:r>
              <a:rPr lang="en-US" altLang="en-US" sz="2000" b="1" smtClean="0">
                <a:solidFill>
                  <a:srgbClr val="FF0000"/>
                </a:solidFill>
              </a:rPr>
              <a:t>Orbital period (temporal resolution)</a:t>
            </a:r>
          </a:p>
          <a:p>
            <a:pPr lvl="2"/>
            <a:r>
              <a:rPr lang="en-US" altLang="en-US" sz="2000" smtClean="0"/>
              <a:t>Time required to complete 1 full cycle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geos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25" y="3284538"/>
            <a:ext cx="3616325"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2"/>
          <p:cNvSpPr>
            <a:spLocks noGrp="1" noChangeArrowheads="1"/>
          </p:cNvSpPr>
          <p:nvPr>
            <p:ph type="title"/>
          </p:nvPr>
        </p:nvSpPr>
        <p:spPr>
          <a:xfrm>
            <a:off x="0" y="188913"/>
            <a:ext cx="7772400" cy="603250"/>
          </a:xfrm>
        </p:spPr>
        <p:txBody>
          <a:bodyPr/>
          <a:lstStyle/>
          <a:p>
            <a:r>
              <a:rPr lang="en-US" altLang="en-US" sz="3600" i="0" smtClean="0">
                <a:solidFill>
                  <a:schemeClr val="tx1"/>
                </a:solidFill>
                <a:effectLst/>
              </a:rPr>
              <a:t>Geostationary satellites</a:t>
            </a:r>
          </a:p>
        </p:txBody>
      </p:sp>
      <p:sp>
        <p:nvSpPr>
          <p:cNvPr id="26628" name="Rectangle 3"/>
          <p:cNvSpPr>
            <a:spLocks noGrp="1" noChangeArrowheads="1"/>
          </p:cNvSpPr>
          <p:nvPr>
            <p:ph type="body" idx="1"/>
          </p:nvPr>
        </p:nvSpPr>
        <p:spPr>
          <a:xfrm>
            <a:off x="323850" y="836613"/>
            <a:ext cx="8135938" cy="1871662"/>
          </a:xfrm>
        </p:spPr>
        <p:txBody>
          <a:bodyPr/>
          <a:lstStyle/>
          <a:p>
            <a:pPr algn="just"/>
            <a:r>
              <a:rPr lang="en-ZA" altLang="en-US" sz="2200" smtClean="0"/>
              <a:t>A </a:t>
            </a:r>
            <a:r>
              <a:rPr lang="en-ZA" altLang="en-US" sz="2200" b="1" smtClean="0"/>
              <a:t>Geostationary satellites</a:t>
            </a:r>
            <a:r>
              <a:rPr lang="en-ZA" altLang="en-US" sz="2200" smtClean="0"/>
              <a:t>, is a circular </a:t>
            </a:r>
            <a:r>
              <a:rPr lang="en-ZA" altLang="en-US" sz="2200" smtClean="0">
                <a:solidFill>
                  <a:srgbClr val="FF0000"/>
                </a:solidFill>
              </a:rPr>
              <a:t>orbit</a:t>
            </a:r>
            <a:r>
              <a:rPr lang="en-ZA" altLang="en-US" sz="2200" smtClean="0"/>
              <a:t> 35,786 kilometres above the Earth's </a:t>
            </a:r>
            <a:r>
              <a:rPr lang="en-ZA" altLang="en-US" sz="2200" smtClean="0">
                <a:solidFill>
                  <a:srgbClr val="FF0000"/>
                </a:solidFill>
              </a:rPr>
              <a:t>equator</a:t>
            </a:r>
            <a:r>
              <a:rPr lang="en-ZA" altLang="en-US" sz="2200" smtClean="0"/>
              <a:t> and following the direction of the Earth's rotation. A satellite in such an orbit has an orbital period equal to the Earth's rotational period (one </a:t>
            </a:r>
            <a:r>
              <a:rPr lang="en-ZA" altLang="en-US" sz="2200" smtClean="0">
                <a:solidFill>
                  <a:srgbClr val="FF0000"/>
                </a:solidFill>
              </a:rPr>
              <a:t>sidereal day</a:t>
            </a:r>
            <a:r>
              <a:rPr lang="en-ZA" altLang="en-US" sz="2200" smtClean="0"/>
              <a:t>), and thus appears motionless, at a fixed position in the sky, to ground observers.</a:t>
            </a:r>
          </a:p>
          <a:p>
            <a:pPr algn="just"/>
            <a:r>
              <a:rPr kumimoji="0" lang="en-ZA" altLang="en-US" sz="2200" b="1" smtClean="0">
                <a:solidFill>
                  <a:srgbClr val="FF0000"/>
                </a:solidFill>
              </a:rPr>
              <a:t>Weather and communication satellites</a:t>
            </a:r>
            <a:endParaRPr kumimoji="0" lang="en-US" altLang="en-US" sz="2200" b="1" smtClean="0">
              <a:solidFill>
                <a:srgbClr val="FF0000"/>
              </a:solidFill>
            </a:endParaRPr>
          </a:p>
        </p:txBody>
      </p:sp>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602038"/>
            <a:ext cx="4689475"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Ascending and descending passes"/>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5724525" y="3681413"/>
            <a:ext cx="3240088" cy="3060700"/>
          </a:xfrm>
          <a:noFill/>
          <a:extLst>
            <a:ext uri="{909E8E84-426E-40DD-AFC4-6F175D3DCCD1}">
              <a14:hiddenFill xmlns:a14="http://schemas.microsoft.com/office/drawing/2010/main">
                <a:solidFill>
                  <a:srgbClr val="FFFFFF"/>
                </a:solidFill>
              </a14:hiddenFill>
            </a:ext>
          </a:extLst>
        </p:spPr>
      </p:pic>
      <p:sp>
        <p:nvSpPr>
          <p:cNvPr id="27651" name="Rectangle 3"/>
          <p:cNvSpPr>
            <a:spLocks noGrp="1" noChangeArrowheads="1"/>
          </p:cNvSpPr>
          <p:nvPr>
            <p:ph type="body" idx="1"/>
          </p:nvPr>
        </p:nvSpPr>
        <p:spPr>
          <a:xfrm>
            <a:off x="323850" y="1196975"/>
            <a:ext cx="8424863" cy="2232025"/>
          </a:xfrm>
        </p:spPr>
        <p:txBody>
          <a:bodyPr/>
          <a:lstStyle/>
          <a:p>
            <a:pPr eaLnBrk="1" hangingPunct="1">
              <a:spcBef>
                <a:spcPct val="0"/>
              </a:spcBef>
              <a:buClrTx/>
            </a:pPr>
            <a:r>
              <a:rPr kumimoji="0" lang="en-US" altLang="en-US" sz="2000" smtClean="0"/>
              <a:t>A polar orbit is an orbit in which a satellite passes above or nearly above both earth poles, basically (</a:t>
            </a:r>
            <a:r>
              <a:rPr kumimoji="0" lang="en-US" altLang="en-US" sz="2000" b="1" smtClean="0">
                <a:solidFill>
                  <a:srgbClr val="FF0000"/>
                </a:solidFill>
              </a:rPr>
              <a:t>north-south</a:t>
            </a:r>
            <a:r>
              <a:rPr kumimoji="0" lang="en-US" altLang="en-US" sz="2000" smtClean="0"/>
              <a:t>). A satellite in a polar orbit passes over the equator at a different longitude on each of its orbits.</a:t>
            </a:r>
          </a:p>
          <a:p>
            <a:pPr eaLnBrk="1" hangingPunct="1">
              <a:spcBef>
                <a:spcPct val="0"/>
              </a:spcBef>
              <a:buClrTx/>
            </a:pPr>
            <a:r>
              <a:rPr kumimoji="0" lang="en-US" altLang="en-US" sz="2000" b="1" smtClean="0">
                <a:solidFill>
                  <a:srgbClr val="FF0000"/>
                </a:solidFill>
              </a:rPr>
              <a:t>Earth's rotation</a:t>
            </a:r>
            <a:r>
              <a:rPr kumimoji="0" lang="en-US" altLang="en-US" sz="2000" smtClean="0"/>
              <a:t> (west-east), is taken into consideration </a:t>
            </a:r>
          </a:p>
          <a:p>
            <a:pPr eaLnBrk="1" hangingPunct="1">
              <a:spcBef>
                <a:spcPct val="0"/>
              </a:spcBef>
              <a:buClrTx/>
            </a:pPr>
            <a:r>
              <a:rPr kumimoji="0" lang="en-US" altLang="en-US" sz="2000" smtClean="0"/>
              <a:t>Many of these satellite orbits are also </a:t>
            </a:r>
            <a:r>
              <a:rPr kumimoji="0" lang="en-US" altLang="en-US" sz="2000" b="1" smtClean="0">
                <a:solidFill>
                  <a:srgbClr val="FF0000"/>
                </a:solidFill>
              </a:rPr>
              <a:t>sun-synchronous</a:t>
            </a:r>
            <a:r>
              <a:rPr kumimoji="0" lang="en-US" altLang="en-US" sz="2000" smtClean="0"/>
              <a:t> such that they cover each area of the world at a constant local time of day called </a:t>
            </a:r>
            <a:r>
              <a:rPr kumimoji="0" lang="en-US" altLang="en-US" sz="2000" b="1" smtClean="0">
                <a:solidFill>
                  <a:srgbClr val="FF0000"/>
                </a:solidFill>
              </a:rPr>
              <a:t>local sun time</a:t>
            </a:r>
            <a:r>
              <a:rPr kumimoji="0" lang="en-US" altLang="en-US" sz="2000" smtClean="0"/>
              <a:t>. </a:t>
            </a:r>
          </a:p>
          <a:p>
            <a:pPr eaLnBrk="1" hangingPunct="1">
              <a:spcBef>
                <a:spcPct val="0"/>
              </a:spcBef>
              <a:buClrTx/>
            </a:pPr>
            <a:r>
              <a:rPr kumimoji="0" lang="en-US" altLang="en-US" sz="2000" smtClean="0"/>
              <a:t>Often used for earth mapping, earth observation</a:t>
            </a:r>
            <a:endParaRPr lang="en-US" altLang="en-US" sz="2000" smtClean="0"/>
          </a:p>
        </p:txBody>
      </p:sp>
      <p:sp>
        <p:nvSpPr>
          <p:cNvPr id="27652" name="Text Box 5"/>
          <p:cNvSpPr txBox="1">
            <a:spLocks noChangeArrowheads="1"/>
          </p:cNvSpPr>
          <p:nvPr/>
        </p:nvSpPr>
        <p:spPr bwMode="auto">
          <a:xfrm>
            <a:off x="288925" y="195263"/>
            <a:ext cx="43545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3600"/>
              <a:t>Near Polar Orbits</a:t>
            </a:r>
          </a:p>
        </p:txBody>
      </p:sp>
      <p:pic>
        <p:nvPicPr>
          <p:cNvPr id="27653" name="Picture 4"/>
          <p:cNvPicPr>
            <a:picLocks noChangeAspect="1" noChangeArrowheads="1"/>
          </p:cNvPicPr>
          <p:nvPr/>
        </p:nvPicPr>
        <p:blipFill>
          <a:blip r:embed="rId3">
            <a:extLst>
              <a:ext uri="{28A0092B-C50C-407E-A947-70E740481C1C}">
                <a14:useLocalDpi xmlns:a14="http://schemas.microsoft.com/office/drawing/2010/main" val="0"/>
              </a:ext>
            </a:extLst>
          </a:blip>
          <a:srcRect l="43423" t="13461" r="44566" b="63271"/>
          <a:stretch>
            <a:fillRect/>
          </a:stretch>
        </p:blipFill>
        <p:spPr bwMode="auto">
          <a:xfrm>
            <a:off x="900113" y="3714750"/>
            <a:ext cx="2376487"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50825" y="549275"/>
            <a:ext cx="7772400" cy="820738"/>
          </a:xfrm>
        </p:spPr>
        <p:txBody>
          <a:bodyPr/>
          <a:lstStyle/>
          <a:p>
            <a:r>
              <a:rPr lang="en-US" altLang="en-US" sz="3600" i="0" smtClean="0">
                <a:solidFill>
                  <a:schemeClr val="tx1"/>
                </a:solidFill>
                <a:effectLst/>
              </a:rPr>
              <a:t>Near Polar Orbits</a:t>
            </a:r>
          </a:p>
        </p:txBody>
      </p:sp>
      <p:sp>
        <p:nvSpPr>
          <p:cNvPr id="29699" name="Rectangle 3"/>
          <p:cNvSpPr>
            <a:spLocks noGrp="1" noChangeArrowheads="1"/>
          </p:cNvSpPr>
          <p:nvPr>
            <p:ph type="body" idx="1"/>
          </p:nvPr>
        </p:nvSpPr>
        <p:spPr>
          <a:xfrm>
            <a:off x="395288" y="1700213"/>
            <a:ext cx="4176712" cy="4465637"/>
          </a:xfrm>
        </p:spPr>
        <p:txBody>
          <a:bodyPr/>
          <a:lstStyle/>
          <a:p>
            <a:pPr eaLnBrk="1" hangingPunct="1">
              <a:lnSpc>
                <a:spcPct val="90000"/>
              </a:lnSpc>
              <a:spcBef>
                <a:spcPct val="0"/>
              </a:spcBef>
              <a:buClrTx/>
            </a:pPr>
            <a:r>
              <a:rPr kumimoji="0" lang="en-US" altLang="en-US" sz="2000" smtClean="0"/>
              <a:t>Ensures </a:t>
            </a:r>
            <a:r>
              <a:rPr kumimoji="0" lang="en-US" altLang="en-US" sz="2000" b="1" smtClean="0">
                <a:solidFill>
                  <a:srgbClr val="FF0000"/>
                </a:solidFill>
              </a:rPr>
              <a:t>consistent illumination conditions</a:t>
            </a:r>
            <a:r>
              <a:rPr kumimoji="0" lang="en-US" altLang="en-US" sz="2000" smtClean="0"/>
              <a:t> when acquiring images in a specific season </a:t>
            </a:r>
          </a:p>
          <a:p>
            <a:pPr lvl="1" eaLnBrk="1" hangingPunct="1">
              <a:lnSpc>
                <a:spcPct val="90000"/>
              </a:lnSpc>
              <a:spcBef>
                <a:spcPct val="0"/>
              </a:spcBef>
            </a:pPr>
            <a:r>
              <a:rPr kumimoji="0" lang="en-US" altLang="en-US" sz="2000" smtClean="0"/>
              <a:t>over successive years, </a:t>
            </a:r>
          </a:p>
          <a:p>
            <a:pPr lvl="1" eaLnBrk="1" hangingPunct="1">
              <a:lnSpc>
                <a:spcPct val="90000"/>
              </a:lnSpc>
              <a:spcBef>
                <a:spcPct val="0"/>
              </a:spcBef>
            </a:pPr>
            <a:r>
              <a:rPr kumimoji="0" lang="en-US" altLang="en-US" sz="2000" smtClean="0"/>
              <a:t>over a particular area </a:t>
            </a:r>
          </a:p>
          <a:p>
            <a:pPr lvl="1" eaLnBrk="1" hangingPunct="1">
              <a:lnSpc>
                <a:spcPct val="90000"/>
              </a:lnSpc>
              <a:spcBef>
                <a:spcPct val="0"/>
              </a:spcBef>
            </a:pPr>
            <a:r>
              <a:rPr kumimoji="0" lang="en-US" altLang="en-US" sz="2000" smtClean="0"/>
              <a:t>over a series of days. </a:t>
            </a:r>
          </a:p>
          <a:p>
            <a:pPr lvl="1" eaLnBrk="1" hangingPunct="1">
              <a:lnSpc>
                <a:spcPct val="90000"/>
              </a:lnSpc>
              <a:spcBef>
                <a:spcPct val="0"/>
              </a:spcBef>
              <a:buFontTx/>
              <a:buNone/>
            </a:pPr>
            <a:endParaRPr kumimoji="0" lang="en-US" altLang="en-US" sz="2000" smtClean="0"/>
          </a:p>
          <a:p>
            <a:pPr eaLnBrk="1" hangingPunct="1">
              <a:lnSpc>
                <a:spcPct val="90000"/>
              </a:lnSpc>
              <a:spcBef>
                <a:spcPct val="0"/>
              </a:spcBef>
              <a:buClrTx/>
            </a:pPr>
            <a:r>
              <a:rPr kumimoji="0" lang="en-US" altLang="en-US" sz="2000" b="1" smtClean="0"/>
              <a:t>Important for</a:t>
            </a:r>
            <a:r>
              <a:rPr kumimoji="0" lang="en-US" altLang="en-US" sz="2000" b="1" smtClean="0">
                <a:solidFill>
                  <a:srgbClr val="FF0000"/>
                </a:solidFill>
              </a:rPr>
              <a:t> monitoring changes between images.</a:t>
            </a:r>
            <a:endParaRPr kumimoji="0" lang="en-US" altLang="en-US" sz="2000" smtClean="0"/>
          </a:p>
        </p:txBody>
      </p:sp>
      <p:pic>
        <p:nvPicPr>
          <p:cNvPr id="29700" name="Picture 4" descr="Ascending and descending pa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1628775"/>
            <a:ext cx="3852863"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a:xfrm>
            <a:off x="900113" y="360363"/>
            <a:ext cx="6910387" cy="676275"/>
          </a:xfrm>
          <a:noFill/>
          <a:extLst>
            <a:ext uri="{909E8E84-426E-40DD-AFC4-6F175D3DCCD1}">
              <a14:hiddenFill xmlns:a14="http://schemas.microsoft.com/office/drawing/2010/main">
                <a:solidFill>
                  <a:srgbClr val="FFFFFF"/>
                </a:solidFill>
              </a14:hiddenFill>
            </a:ext>
          </a:extLst>
        </p:spPr>
        <p:txBody>
          <a:bodyPr lIns="92075" tIns="46038" rIns="92075" bIns="46038"/>
          <a:lstStyle/>
          <a:p>
            <a:r>
              <a:rPr lang="en-US" altLang="en-US" sz="3600" i="0" smtClean="0">
                <a:solidFill>
                  <a:schemeClr val="tx1"/>
                </a:solidFill>
                <a:effectLst/>
              </a:rPr>
              <a:t>	Selection of Satellite Data</a:t>
            </a:r>
          </a:p>
        </p:txBody>
      </p:sp>
      <p:sp>
        <p:nvSpPr>
          <p:cNvPr id="698371" name="Rectangle 3"/>
          <p:cNvSpPr>
            <a:spLocks noGrp="1" noChangeArrowheads="1"/>
          </p:cNvSpPr>
          <p:nvPr>
            <p:ph type="body" idx="1"/>
          </p:nvPr>
        </p:nvSpPr>
        <p:spPr>
          <a:xfrm>
            <a:off x="539750" y="1339850"/>
            <a:ext cx="8137525" cy="5184775"/>
          </a:xfrm>
          <a:noFill/>
        </p:spPr>
        <p:txBody>
          <a:bodyPr lIns="92075" tIns="46038" rIns="92075" bIns="46038"/>
          <a:lstStyle/>
          <a:p>
            <a:pPr>
              <a:lnSpc>
                <a:spcPct val="80000"/>
              </a:lnSpc>
            </a:pPr>
            <a:r>
              <a:rPr lang="en-US" altLang="en-US" sz="2800" b="1" smtClean="0">
                <a:solidFill>
                  <a:srgbClr val="FF0000"/>
                </a:solidFill>
              </a:rPr>
              <a:t>Purpose</a:t>
            </a:r>
            <a:r>
              <a:rPr lang="en-US" altLang="en-US" sz="2800" b="1" smtClean="0"/>
              <a:t> </a:t>
            </a:r>
            <a:r>
              <a:rPr lang="en-US" altLang="en-US" sz="2800" smtClean="0"/>
              <a:t>of data is important.</a:t>
            </a:r>
          </a:p>
          <a:p>
            <a:pPr>
              <a:lnSpc>
                <a:spcPct val="80000"/>
              </a:lnSpc>
              <a:buFontTx/>
              <a:buNone/>
            </a:pPr>
            <a:r>
              <a:rPr lang="en-US" altLang="en-US" sz="2800" smtClean="0"/>
              <a:t>    - e.g. Urban mapping requires a high spatial resolution images, mapping soils/ geology</a:t>
            </a:r>
          </a:p>
          <a:p>
            <a:pPr>
              <a:lnSpc>
                <a:spcPct val="80000"/>
              </a:lnSpc>
            </a:pPr>
            <a:r>
              <a:rPr lang="en-US" altLang="en-US" sz="2800" b="1" smtClean="0">
                <a:solidFill>
                  <a:srgbClr val="FF0000"/>
                </a:solidFill>
              </a:rPr>
              <a:t>Height information</a:t>
            </a:r>
            <a:r>
              <a:rPr lang="en-US" altLang="en-US" sz="2800" smtClean="0"/>
              <a:t> can be obtained by stereo images/radar or lidar</a:t>
            </a:r>
          </a:p>
          <a:p>
            <a:pPr>
              <a:lnSpc>
                <a:spcPct val="80000"/>
              </a:lnSpc>
            </a:pPr>
            <a:r>
              <a:rPr lang="en-US" altLang="en-US" sz="2800" b="1" smtClean="0">
                <a:solidFill>
                  <a:srgbClr val="FF0000"/>
                </a:solidFill>
              </a:rPr>
              <a:t>Satellite sensor parameter</a:t>
            </a:r>
            <a:r>
              <a:rPr lang="en-US" altLang="en-US" sz="2800" smtClean="0"/>
              <a:t> i.e. </a:t>
            </a:r>
            <a:r>
              <a:rPr lang="en-US" altLang="en-US" sz="2800" u="sng" smtClean="0"/>
              <a:t>spectral</a:t>
            </a:r>
            <a:r>
              <a:rPr lang="en-US" altLang="en-US" sz="2800" smtClean="0"/>
              <a:t>, </a:t>
            </a:r>
            <a:r>
              <a:rPr lang="en-US" altLang="en-US" sz="2800" u="sng" smtClean="0"/>
              <a:t>spatial resolution,</a:t>
            </a:r>
            <a:r>
              <a:rPr lang="en-US" altLang="en-US" sz="2800" smtClean="0"/>
              <a:t> </a:t>
            </a:r>
            <a:r>
              <a:rPr lang="en-US" altLang="en-US" sz="2800" u="sng" smtClean="0"/>
              <a:t>temporal resolution</a:t>
            </a:r>
            <a:r>
              <a:rPr lang="en-US" altLang="en-US" sz="2800" smtClean="0"/>
              <a:t> for monitoring fires, crops, etc.</a:t>
            </a:r>
          </a:p>
          <a:p>
            <a:pPr>
              <a:lnSpc>
                <a:spcPct val="80000"/>
              </a:lnSpc>
            </a:pPr>
            <a:r>
              <a:rPr lang="en-US" altLang="en-US" sz="2800" b="1" smtClean="0">
                <a:solidFill>
                  <a:srgbClr val="FF0000"/>
                </a:solidFill>
              </a:rPr>
              <a:t>Software-Computer availability</a:t>
            </a:r>
            <a:r>
              <a:rPr lang="en-US" altLang="en-US" sz="2800" smtClean="0"/>
              <a:t>.</a:t>
            </a:r>
          </a:p>
          <a:p>
            <a:pPr>
              <a:lnSpc>
                <a:spcPct val="80000"/>
              </a:lnSpc>
            </a:pPr>
            <a:r>
              <a:rPr lang="en-US" altLang="en-US" sz="2800" b="1" smtClean="0">
                <a:solidFill>
                  <a:srgbClr val="FF0000"/>
                </a:solidFill>
              </a:rPr>
              <a:t>Data availability of the area under consideration.</a:t>
            </a:r>
          </a:p>
          <a:p>
            <a:pPr>
              <a:lnSpc>
                <a:spcPct val="80000"/>
              </a:lnSpc>
            </a:pPr>
            <a:r>
              <a:rPr lang="en-US" altLang="en-US" sz="2800" b="1" smtClean="0">
                <a:solidFill>
                  <a:srgbClr val="FF0000"/>
                </a:solidFill>
              </a:rPr>
              <a:t>Quality of data</a:t>
            </a:r>
            <a:r>
              <a:rPr lang="en-US" altLang="en-US" sz="2800" smtClean="0"/>
              <a:t> (e.g. % cloud cover).</a:t>
            </a:r>
          </a:p>
          <a:p>
            <a:pPr>
              <a:lnSpc>
                <a:spcPct val="80000"/>
              </a:lnSpc>
            </a:pPr>
            <a:endParaRPr lang="en-US" altLang="en-US" sz="2800" smtClean="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698370"/>
                                        </p:tgtEl>
                                        <p:attrNameLst>
                                          <p:attrName>style.visibility</p:attrName>
                                        </p:attrNameLst>
                                      </p:cBhvr>
                                      <p:to>
                                        <p:strVal val="visible"/>
                                      </p:to>
                                    </p:set>
                                    <p:anim calcmode="lin" valueType="num">
                                      <p:cBhvr additive="base">
                                        <p:cTn id="7" dur="500" fill="hold"/>
                                        <p:tgtEl>
                                          <p:spTgt spid="698370"/>
                                        </p:tgtEl>
                                        <p:attrNameLst>
                                          <p:attrName>ppt_x</p:attrName>
                                        </p:attrNameLst>
                                      </p:cBhvr>
                                      <p:tavLst>
                                        <p:tav tm="0">
                                          <p:val>
                                            <p:strVal val="#ppt_x"/>
                                          </p:val>
                                        </p:tav>
                                        <p:tav tm="100000">
                                          <p:val>
                                            <p:strVal val="#ppt_x"/>
                                          </p:val>
                                        </p:tav>
                                      </p:tavLst>
                                    </p:anim>
                                    <p:anim calcmode="lin" valueType="num">
                                      <p:cBhvr additive="base">
                                        <p:cTn id="8" dur="500" fill="hold"/>
                                        <p:tgtEl>
                                          <p:spTgt spid="69837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698371">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698371">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698371">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698371">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698371">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698371">
                                            <p:txEl>
                                              <p:pRg st="5" end="5"/>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6983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0" grpId="0" autoUpdateAnimBg="0"/>
      <p:bldP spid="698371"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5573713" y="1598613"/>
            <a:ext cx="1447800" cy="6096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endParaRPr kumimoji="0" lang="en-ZA" altLang="en-US" sz="2400">
              <a:latin typeface="Impact" panose="020B0806030902050204" pitchFamily="34" charset="0"/>
            </a:endParaRPr>
          </a:p>
        </p:txBody>
      </p:sp>
      <p:sp>
        <p:nvSpPr>
          <p:cNvPr id="32771" name="Line 3"/>
          <p:cNvSpPr>
            <a:spLocks noChangeShapeType="1"/>
          </p:cNvSpPr>
          <p:nvPr/>
        </p:nvSpPr>
        <p:spPr bwMode="auto">
          <a:xfrm flipH="1">
            <a:off x="2516188" y="1630363"/>
            <a:ext cx="3175" cy="386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ZA"/>
          </a:p>
        </p:txBody>
      </p:sp>
      <p:sp>
        <p:nvSpPr>
          <p:cNvPr id="32772" name="Rectangle 4"/>
          <p:cNvSpPr>
            <a:spLocks noChangeArrowheads="1"/>
          </p:cNvSpPr>
          <p:nvPr/>
        </p:nvSpPr>
        <p:spPr bwMode="auto">
          <a:xfrm rot="-5400000">
            <a:off x="-76993" y="3367881"/>
            <a:ext cx="235426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5593" tIns="42045" rIns="85593" bIns="420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900" b="1"/>
              <a:t>Ground Resolution</a:t>
            </a:r>
          </a:p>
        </p:txBody>
      </p:sp>
      <p:grpSp>
        <p:nvGrpSpPr>
          <p:cNvPr id="32773" name="Group 5"/>
          <p:cNvGrpSpPr>
            <a:grpSpLocks/>
          </p:cNvGrpSpPr>
          <p:nvPr/>
        </p:nvGrpSpPr>
        <p:grpSpPr bwMode="auto">
          <a:xfrm>
            <a:off x="1466850" y="1700213"/>
            <a:ext cx="1179513" cy="3576637"/>
            <a:chOff x="716" y="960"/>
            <a:chExt cx="571" cy="2193"/>
          </a:xfrm>
        </p:grpSpPr>
        <p:sp>
          <p:nvSpPr>
            <p:cNvPr id="32794" name="Rectangle 6"/>
            <p:cNvSpPr>
              <a:spLocks noChangeArrowheads="1"/>
            </p:cNvSpPr>
            <p:nvPr/>
          </p:nvSpPr>
          <p:spPr bwMode="auto">
            <a:xfrm>
              <a:off x="753" y="2963"/>
              <a:ext cx="43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853" tIns="26945" rIns="54853" bIns="269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500" b="1"/>
                <a:t>6 inches</a:t>
              </a:r>
            </a:p>
          </p:txBody>
        </p:sp>
        <p:sp>
          <p:nvSpPr>
            <p:cNvPr id="32795" name="Rectangle 7"/>
            <p:cNvSpPr>
              <a:spLocks noChangeArrowheads="1"/>
            </p:cNvSpPr>
            <p:nvPr/>
          </p:nvSpPr>
          <p:spPr bwMode="auto">
            <a:xfrm>
              <a:off x="848" y="2693"/>
              <a:ext cx="43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853" tIns="26945" rIns="54853" bIns="269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500" b="1"/>
                <a:t>1 foot</a:t>
              </a:r>
            </a:p>
          </p:txBody>
        </p:sp>
        <p:sp>
          <p:nvSpPr>
            <p:cNvPr id="32796" name="Rectangle 8"/>
            <p:cNvSpPr>
              <a:spLocks noChangeArrowheads="1"/>
            </p:cNvSpPr>
            <p:nvPr/>
          </p:nvSpPr>
          <p:spPr bwMode="auto">
            <a:xfrm>
              <a:off x="857" y="2461"/>
              <a:ext cx="43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853" tIns="26945" rIns="54853" bIns="269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500" b="1"/>
                <a:t>2 feet</a:t>
              </a:r>
            </a:p>
          </p:txBody>
        </p:sp>
        <p:sp>
          <p:nvSpPr>
            <p:cNvPr id="32797" name="Rectangle 9"/>
            <p:cNvSpPr>
              <a:spLocks noChangeArrowheads="1"/>
            </p:cNvSpPr>
            <p:nvPr/>
          </p:nvSpPr>
          <p:spPr bwMode="auto">
            <a:xfrm>
              <a:off x="784" y="2217"/>
              <a:ext cx="43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853" tIns="26945" rIns="54853" bIns="269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500" b="1"/>
                <a:t>1 meter</a:t>
              </a:r>
            </a:p>
          </p:txBody>
        </p:sp>
        <p:sp>
          <p:nvSpPr>
            <p:cNvPr id="32798" name="Rectangle 10"/>
            <p:cNvSpPr>
              <a:spLocks noChangeArrowheads="1"/>
            </p:cNvSpPr>
            <p:nvPr/>
          </p:nvSpPr>
          <p:spPr bwMode="auto">
            <a:xfrm>
              <a:off x="759" y="1970"/>
              <a:ext cx="52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853" tIns="26945" rIns="54853" bIns="269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500" b="1"/>
                <a:t>2 meters</a:t>
              </a:r>
            </a:p>
          </p:txBody>
        </p:sp>
        <p:sp>
          <p:nvSpPr>
            <p:cNvPr id="32799" name="Rectangle 11"/>
            <p:cNvSpPr>
              <a:spLocks noChangeArrowheads="1"/>
            </p:cNvSpPr>
            <p:nvPr/>
          </p:nvSpPr>
          <p:spPr bwMode="auto">
            <a:xfrm>
              <a:off x="760" y="1719"/>
              <a:ext cx="47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853" tIns="26945" rIns="54853" bIns="269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500" b="1"/>
                <a:t>5 meters</a:t>
              </a:r>
            </a:p>
          </p:txBody>
        </p:sp>
        <p:sp>
          <p:nvSpPr>
            <p:cNvPr id="32800" name="Rectangle 12"/>
            <p:cNvSpPr>
              <a:spLocks noChangeArrowheads="1"/>
            </p:cNvSpPr>
            <p:nvPr/>
          </p:nvSpPr>
          <p:spPr bwMode="auto">
            <a:xfrm>
              <a:off x="716" y="1460"/>
              <a:ext cx="52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853" tIns="26945" rIns="54853" bIns="269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500" b="1"/>
                <a:t>10 meters</a:t>
              </a:r>
            </a:p>
          </p:txBody>
        </p:sp>
        <p:sp>
          <p:nvSpPr>
            <p:cNvPr id="32801" name="Rectangle 13"/>
            <p:cNvSpPr>
              <a:spLocks noChangeArrowheads="1"/>
            </p:cNvSpPr>
            <p:nvPr/>
          </p:nvSpPr>
          <p:spPr bwMode="auto">
            <a:xfrm>
              <a:off x="726" y="1211"/>
              <a:ext cx="52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853" tIns="26945" rIns="54853" bIns="269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500" b="1"/>
                <a:t>20 meters</a:t>
              </a:r>
            </a:p>
          </p:txBody>
        </p:sp>
        <p:sp>
          <p:nvSpPr>
            <p:cNvPr id="32802" name="Rectangle 14"/>
            <p:cNvSpPr>
              <a:spLocks noChangeArrowheads="1"/>
            </p:cNvSpPr>
            <p:nvPr/>
          </p:nvSpPr>
          <p:spPr bwMode="auto">
            <a:xfrm>
              <a:off x="733" y="960"/>
              <a:ext cx="52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54853" tIns="26945" rIns="54853" bIns="269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500" b="1"/>
                <a:t>30 meters</a:t>
              </a:r>
            </a:p>
          </p:txBody>
        </p:sp>
      </p:grpSp>
      <p:sp>
        <p:nvSpPr>
          <p:cNvPr id="32774" name="Line 15"/>
          <p:cNvSpPr>
            <a:spLocks noChangeShapeType="1"/>
          </p:cNvSpPr>
          <p:nvPr/>
        </p:nvSpPr>
        <p:spPr bwMode="auto">
          <a:xfrm flipV="1">
            <a:off x="2514600" y="5486400"/>
            <a:ext cx="4568825"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ZA"/>
          </a:p>
        </p:txBody>
      </p:sp>
      <p:sp>
        <p:nvSpPr>
          <p:cNvPr id="32775" name="Rectangle 16"/>
          <p:cNvSpPr>
            <a:spLocks noChangeArrowheads="1"/>
          </p:cNvSpPr>
          <p:nvPr/>
        </p:nvSpPr>
        <p:spPr bwMode="auto">
          <a:xfrm>
            <a:off x="4192588" y="5907088"/>
            <a:ext cx="13763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5593" tIns="42045" rIns="85593" bIns="420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700" b="1"/>
              <a:t>Access Time</a:t>
            </a:r>
          </a:p>
        </p:txBody>
      </p:sp>
      <p:sp>
        <p:nvSpPr>
          <p:cNvPr id="32776" name="Rectangle 17"/>
          <p:cNvSpPr>
            <a:spLocks noChangeArrowheads="1"/>
          </p:cNvSpPr>
          <p:nvPr/>
        </p:nvSpPr>
        <p:spPr bwMode="auto">
          <a:xfrm>
            <a:off x="2603500" y="5651500"/>
            <a:ext cx="12398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5593" tIns="42045" rIns="85593" bIns="420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500" b="1"/>
              <a:t>Not Time Critical</a:t>
            </a:r>
          </a:p>
        </p:txBody>
      </p:sp>
      <p:sp>
        <p:nvSpPr>
          <p:cNvPr id="32777" name="Rectangle 18"/>
          <p:cNvSpPr>
            <a:spLocks noChangeArrowheads="1"/>
          </p:cNvSpPr>
          <p:nvPr/>
        </p:nvSpPr>
        <p:spPr bwMode="auto">
          <a:xfrm>
            <a:off x="6189663" y="5657850"/>
            <a:ext cx="12398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5593" tIns="42045" rIns="85593" bIns="42045">
            <a:spAutoFit/>
          </a:bodyP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500" b="1"/>
              <a:t>Near Real Time</a:t>
            </a:r>
          </a:p>
        </p:txBody>
      </p:sp>
      <p:sp>
        <p:nvSpPr>
          <p:cNvPr id="32778" name="Line 19"/>
          <p:cNvSpPr>
            <a:spLocks noChangeShapeType="1"/>
          </p:cNvSpPr>
          <p:nvPr/>
        </p:nvSpPr>
        <p:spPr bwMode="auto">
          <a:xfrm>
            <a:off x="4210050" y="5784850"/>
            <a:ext cx="148748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32779" name="Rectangle 20"/>
          <p:cNvSpPr>
            <a:spLocks noChangeArrowheads="1"/>
          </p:cNvSpPr>
          <p:nvPr/>
        </p:nvSpPr>
        <p:spPr bwMode="auto">
          <a:xfrm>
            <a:off x="5613400" y="2376488"/>
            <a:ext cx="1152525" cy="377825"/>
          </a:xfrm>
          <a:prstGeom prst="rect">
            <a:avLst/>
          </a:prstGeom>
          <a:solidFill>
            <a:srgbClr val="FFCC00">
              <a:alpha val="50195"/>
            </a:srgbClr>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Radarsat</a:t>
            </a:r>
          </a:p>
        </p:txBody>
      </p:sp>
      <p:sp>
        <p:nvSpPr>
          <p:cNvPr id="32780" name="Rectangle 21"/>
          <p:cNvSpPr>
            <a:spLocks noChangeArrowheads="1"/>
          </p:cNvSpPr>
          <p:nvPr/>
        </p:nvSpPr>
        <p:spPr bwMode="auto">
          <a:xfrm>
            <a:off x="2968625" y="2962275"/>
            <a:ext cx="909638" cy="279400"/>
          </a:xfrm>
          <a:prstGeom prst="rect">
            <a:avLst/>
          </a:prstGeom>
          <a:solidFill>
            <a:srgbClr val="FDC0E5"/>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IRS</a:t>
            </a:r>
          </a:p>
        </p:txBody>
      </p:sp>
      <p:sp>
        <p:nvSpPr>
          <p:cNvPr id="32781" name="Rectangle 23"/>
          <p:cNvSpPr>
            <a:spLocks noChangeArrowheads="1"/>
          </p:cNvSpPr>
          <p:nvPr/>
        </p:nvSpPr>
        <p:spPr bwMode="auto">
          <a:xfrm>
            <a:off x="2871788" y="2038350"/>
            <a:ext cx="1392237" cy="282575"/>
          </a:xfrm>
          <a:prstGeom prst="rect">
            <a:avLst/>
          </a:prstGeom>
          <a:solidFill>
            <a:schemeClr val="folHlink"/>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Landsat 5 to 8</a:t>
            </a:r>
          </a:p>
        </p:txBody>
      </p:sp>
      <p:sp>
        <p:nvSpPr>
          <p:cNvPr id="32782" name="Rectangle 24"/>
          <p:cNvSpPr>
            <a:spLocks noChangeArrowheads="1"/>
          </p:cNvSpPr>
          <p:nvPr/>
        </p:nvSpPr>
        <p:spPr bwMode="auto">
          <a:xfrm>
            <a:off x="2811463" y="3317875"/>
            <a:ext cx="1031875" cy="392113"/>
          </a:xfrm>
          <a:prstGeom prst="rect">
            <a:avLst/>
          </a:prstGeom>
          <a:solidFill>
            <a:srgbClr val="FF3300"/>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OrbView</a:t>
            </a:r>
          </a:p>
        </p:txBody>
      </p:sp>
      <p:sp>
        <p:nvSpPr>
          <p:cNvPr id="32783" name="Rectangle 25"/>
          <p:cNvSpPr>
            <a:spLocks noChangeArrowheads="1"/>
          </p:cNvSpPr>
          <p:nvPr/>
        </p:nvSpPr>
        <p:spPr bwMode="auto">
          <a:xfrm>
            <a:off x="3981450" y="3195638"/>
            <a:ext cx="908050" cy="246062"/>
          </a:xfrm>
          <a:prstGeom prst="rect">
            <a:avLst/>
          </a:prstGeom>
          <a:solidFill>
            <a:srgbClr val="74E800"/>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Ikonos</a:t>
            </a:r>
          </a:p>
        </p:txBody>
      </p:sp>
      <p:sp>
        <p:nvSpPr>
          <p:cNvPr id="32784" name="Rectangle 26"/>
          <p:cNvSpPr>
            <a:spLocks noChangeArrowheads="1"/>
          </p:cNvSpPr>
          <p:nvPr/>
        </p:nvSpPr>
        <p:spPr bwMode="auto">
          <a:xfrm>
            <a:off x="5286375" y="2808288"/>
            <a:ext cx="909638" cy="274637"/>
          </a:xfrm>
          <a:prstGeom prst="rect">
            <a:avLst/>
          </a:prstGeom>
          <a:solidFill>
            <a:srgbClr val="99CC00"/>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SPOT</a:t>
            </a:r>
          </a:p>
        </p:txBody>
      </p:sp>
      <p:sp>
        <p:nvSpPr>
          <p:cNvPr id="32785" name="Rectangle 27"/>
          <p:cNvSpPr>
            <a:spLocks noChangeArrowheads="1"/>
          </p:cNvSpPr>
          <p:nvPr/>
        </p:nvSpPr>
        <p:spPr bwMode="auto">
          <a:xfrm>
            <a:off x="3352800" y="4487863"/>
            <a:ext cx="3325813" cy="984250"/>
          </a:xfrm>
          <a:prstGeom prst="rect">
            <a:avLst/>
          </a:prstGeom>
          <a:solidFill>
            <a:srgbClr val="C1CEFF"/>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Aerial Imagery</a:t>
            </a:r>
          </a:p>
        </p:txBody>
      </p:sp>
      <p:sp>
        <p:nvSpPr>
          <p:cNvPr id="32786" name="Rectangle 28"/>
          <p:cNvSpPr>
            <a:spLocks noChangeArrowheads="1"/>
          </p:cNvSpPr>
          <p:nvPr/>
        </p:nvSpPr>
        <p:spPr bwMode="auto">
          <a:xfrm>
            <a:off x="4656138" y="3787775"/>
            <a:ext cx="1196975" cy="369888"/>
          </a:xfrm>
          <a:prstGeom prst="rect">
            <a:avLst/>
          </a:prstGeom>
          <a:solidFill>
            <a:schemeClr val="accent1"/>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QuickBird</a:t>
            </a:r>
          </a:p>
        </p:txBody>
      </p:sp>
      <p:sp>
        <p:nvSpPr>
          <p:cNvPr id="32787" name="Text Box 30"/>
          <p:cNvSpPr txBox="1">
            <a:spLocks noChangeArrowheads="1"/>
          </p:cNvSpPr>
          <p:nvPr/>
        </p:nvSpPr>
        <p:spPr bwMode="auto">
          <a:xfrm>
            <a:off x="3509963" y="3765550"/>
            <a:ext cx="854075" cy="376238"/>
          </a:xfrm>
          <a:prstGeom prst="rect">
            <a:avLst/>
          </a:prstGeom>
          <a:solidFill>
            <a:srgbClr val="FF33CC"/>
          </a:solidFill>
          <a:ln w="9525">
            <a:solidFill>
              <a:schemeClr val="tx2"/>
            </a:solidFill>
            <a:miter lim="800000"/>
            <a:headEnd/>
            <a:tailEnd/>
          </a:ln>
        </p:spPr>
        <p:txBody>
          <a:bodyPr>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a:t>PixSat</a:t>
            </a:r>
            <a:endParaRPr kumimoji="0" lang="en-US" altLang="en-US" sz="2400"/>
          </a:p>
        </p:txBody>
      </p:sp>
      <p:sp>
        <p:nvSpPr>
          <p:cNvPr id="32788" name="Text Box 31"/>
          <p:cNvSpPr txBox="1">
            <a:spLocks noChangeArrowheads="1"/>
          </p:cNvSpPr>
          <p:nvPr/>
        </p:nvSpPr>
        <p:spPr bwMode="auto">
          <a:xfrm>
            <a:off x="5637213" y="1743075"/>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2400"/>
              <a:t>MODIS</a:t>
            </a:r>
          </a:p>
        </p:txBody>
      </p:sp>
      <p:sp>
        <p:nvSpPr>
          <p:cNvPr id="32789" name="Rectangle 32"/>
          <p:cNvSpPr>
            <a:spLocks noChangeArrowheads="1"/>
          </p:cNvSpPr>
          <p:nvPr/>
        </p:nvSpPr>
        <p:spPr bwMode="auto">
          <a:xfrm>
            <a:off x="5181600" y="990600"/>
            <a:ext cx="1447800" cy="457200"/>
          </a:xfrm>
          <a:prstGeom prst="rect">
            <a:avLst/>
          </a:prstGeom>
          <a:solidFill>
            <a:srgbClr val="FF9900"/>
          </a:solidFill>
          <a:ln w="9525">
            <a:solidFill>
              <a:schemeClr val="tx1"/>
            </a:solidFill>
            <a:miter lim="800000"/>
            <a:headEnd/>
            <a:tailEnd/>
          </a:ln>
        </p:spPr>
        <p:txBody>
          <a:bodyPr wrap="none" anchor="ct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spcBef>
                <a:spcPct val="0"/>
              </a:spcBef>
              <a:buClrTx/>
              <a:buFontTx/>
              <a:buNone/>
            </a:pPr>
            <a:r>
              <a:rPr kumimoji="0" lang="en-US" altLang="en-US" sz="2400"/>
              <a:t>AVHRR</a:t>
            </a:r>
          </a:p>
        </p:txBody>
      </p:sp>
      <p:sp>
        <p:nvSpPr>
          <p:cNvPr id="32790" name="Rectangle 23"/>
          <p:cNvSpPr>
            <a:spLocks noChangeArrowheads="1"/>
          </p:cNvSpPr>
          <p:nvPr/>
        </p:nvSpPr>
        <p:spPr bwMode="auto">
          <a:xfrm>
            <a:off x="4379913" y="2297113"/>
            <a:ext cx="908050" cy="282575"/>
          </a:xfrm>
          <a:prstGeom prst="rect">
            <a:avLst/>
          </a:prstGeom>
          <a:solidFill>
            <a:schemeClr val="folHlink"/>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ASTER</a:t>
            </a:r>
          </a:p>
        </p:txBody>
      </p:sp>
      <p:sp>
        <p:nvSpPr>
          <p:cNvPr id="32791" name="Rectangle 23"/>
          <p:cNvSpPr>
            <a:spLocks noChangeArrowheads="1"/>
          </p:cNvSpPr>
          <p:nvPr/>
        </p:nvSpPr>
        <p:spPr bwMode="auto">
          <a:xfrm>
            <a:off x="3190875" y="2617788"/>
            <a:ext cx="1374775" cy="282575"/>
          </a:xfrm>
          <a:prstGeom prst="rect">
            <a:avLst/>
          </a:prstGeom>
          <a:solidFill>
            <a:schemeClr val="folHlink"/>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Sentinel 1 &amp; 2</a:t>
            </a:r>
          </a:p>
        </p:txBody>
      </p:sp>
      <p:sp>
        <p:nvSpPr>
          <p:cNvPr id="32792" name="Rectangle 23"/>
          <p:cNvSpPr>
            <a:spLocks noChangeArrowheads="1"/>
          </p:cNvSpPr>
          <p:nvPr/>
        </p:nvSpPr>
        <p:spPr bwMode="auto">
          <a:xfrm>
            <a:off x="4727575" y="3435350"/>
            <a:ext cx="1374775" cy="282575"/>
          </a:xfrm>
          <a:prstGeom prst="rect">
            <a:avLst/>
          </a:prstGeom>
          <a:solidFill>
            <a:schemeClr val="folHlink"/>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Worldview</a:t>
            </a:r>
          </a:p>
        </p:txBody>
      </p:sp>
      <p:sp>
        <p:nvSpPr>
          <p:cNvPr id="32793" name="Rectangle 23"/>
          <p:cNvSpPr>
            <a:spLocks noChangeArrowheads="1"/>
          </p:cNvSpPr>
          <p:nvPr/>
        </p:nvSpPr>
        <p:spPr bwMode="auto">
          <a:xfrm>
            <a:off x="4068763" y="1762125"/>
            <a:ext cx="1374775" cy="282575"/>
          </a:xfrm>
          <a:prstGeom prst="rect">
            <a:avLst/>
          </a:prstGeom>
          <a:solidFill>
            <a:schemeClr val="folHlink"/>
          </a:solidFill>
          <a:ln w="12700">
            <a:solidFill>
              <a:schemeClr val="tx1"/>
            </a:solidFill>
            <a:miter lim="800000"/>
            <a:headEnd/>
            <a:tailEnd/>
          </a:ln>
        </p:spPr>
        <p:txBody>
          <a:bodyPr wrap="none" lIns="86493" tIns="43247" rIns="86493" bIns="43247" anchor="ctr"/>
          <a:lstStyle>
            <a:lvl1pPr defTabSz="865188">
              <a:spcBef>
                <a:spcPct val="20000"/>
              </a:spcBef>
              <a:buClr>
                <a:schemeClr val="hlink"/>
              </a:buClr>
              <a:buChar char="•"/>
              <a:defRPr kumimoji="1" sz="3200">
                <a:solidFill>
                  <a:schemeClr val="tx1"/>
                </a:solidFill>
                <a:latin typeface="Times New Roman" panose="02020603050405020304" pitchFamily="18" charset="0"/>
              </a:defRPr>
            </a:lvl1pPr>
            <a:lvl2pPr marL="742950" indent="-285750" defTabSz="865188">
              <a:spcBef>
                <a:spcPct val="20000"/>
              </a:spcBef>
              <a:buChar char="–"/>
              <a:defRPr kumimoji="1" sz="2800">
                <a:solidFill>
                  <a:schemeClr val="tx1"/>
                </a:solidFill>
                <a:latin typeface="Times New Roman" panose="02020603050405020304" pitchFamily="18" charset="0"/>
              </a:defRPr>
            </a:lvl2pPr>
            <a:lvl3pPr marL="1143000" indent="-228600" defTabSz="865188">
              <a:spcBef>
                <a:spcPct val="20000"/>
              </a:spcBef>
              <a:buChar char="•"/>
              <a:defRPr kumimoji="1" sz="2400">
                <a:solidFill>
                  <a:schemeClr val="tx1"/>
                </a:solidFill>
                <a:latin typeface="Times New Roman" panose="02020603050405020304" pitchFamily="18" charset="0"/>
              </a:defRPr>
            </a:lvl3pPr>
            <a:lvl4pPr marL="1600200" indent="-228600" defTabSz="865188">
              <a:spcBef>
                <a:spcPct val="20000"/>
              </a:spcBef>
              <a:buChar char="–"/>
              <a:defRPr kumimoji="1" sz="2000">
                <a:solidFill>
                  <a:schemeClr val="tx1"/>
                </a:solidFill>
                <a:latin typeface="Times New Roman" panose="02020603050405020304" pitchFamily="18" charset="0"/>
              </a:defRPr>
            </a:lvl4pPr>
            <a:lvl5pPr marL="2057400" indent="-228600" defTabSz="865188">
              <a:spcBef>
                <a:spcPct val="20000"/>
              </a:spcBef>
              <a:buChar char="»"/>
              <a:defRPr kumimoji="1" sz="2000">
                <a:solidFill>
                  <a:schemeClr val="tx1"/>
                </a:solidFill>
                <a:latin typeface="Times New Roman" panose="02020603050405020304" pitchFamily="18" charset="0"/>
              </a:defRPr>
            </a:lvl5pPr>
            <a:lvl6pPr marL="25146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defTabSz="865188"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a:lnSpc>
                <a:spcPct val="89000"/>
              </a:lnSpc>
              <a:spcBef>
                <a:spcPct val="0"/>
              </a:spcBef>
              <a:buClr>
                <a:srgbClr val="CF0E30"/>
              </a:buClr>
              <a:buFontTx/>
              <a:buNone/>
            </a:pPr>
            <a:r>
              <a:rPr kumimoji="0" lang="en-US" altLang="en-US" sz="1700" b="1">
                <a:solidFill>
                  <a:srgbClr val="000000"/>
                </a:solidFill>
              </a:rPr>
              <a:t>Hyperion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noChangeArrowheads="1"/>
          </p:cNvSpPr>
          <p:nvPr>
            <p:ph type="title"/>
          </p:nvPr>
        </p:nvSpPr>
        <p:spPr>
          <a:xfrm>
            <a:off x="468313" y="2060575"/>
            <a:ext cx="7772400" cy="1143000"/>
          </a:xfrm>
        </p:spPr>
        <p:txBody>
          <a:bodyPr/>
          <a:lstStyle/>
          <a:p>
            <a:pPr algn="ctr"/>
            <a:r>
              <a:rPr lang="en-ZA" altLang="en-US" smtClean="0">
                <a:solidFill>
                  <a:srgbClr val="002060"/>
                </a:solidFill>
                <a:effectLst/>
              </a:rPr>
              <a:t>Some of the Sensors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Footer Placeholder 4"/>
          <p:cNvSpPr>
            <a:spLocks noGrp="1"/>
          </p:cNvSpPr>
          <p:nvPr>
            <p:ph type="ftr" sz="quarter" idx="11"/>
          </p:nvPr>
        </p:nvSpPr>
        <p:spPr>
          <a:xfrm>
            <a:off x="827088" y="404813"/>
            <a:ext cx="2895600" cy="647700"/>
          </a:xfrm>
        </p:spPr>
        <p:txBody>
          <a:bodyPr/>
          <a:lstStyle>
            <a:lvl1pPr>
              <a:defRPr sz="2400">
                <a:solidFill>
                  <a:schemeClr val="tx1"/>
                </a:solidFill>
                <a:latin typeface="Impact" pitchFamily="34" charset="0"/>
              </a:defRPr>
            </a:lvl1pPr>
            <a:lvl2pPr marL="742950" indent="-285750">
              <a:defRPr sz="2400">
                <a:solidFill>
                  <a:schemeClr val="tx1"/>
                </a:solidFill>
                <a:latin typeface="Impact" pitchFamily="34" charset="0"/>
              </a:defRPr>
            </a:lvl2pPr>
            <a:lvl3pPr marL="1143000" indent="-228600">
              <a:defRPr sz="2400">
                <a:solidFill>
                  <a:schemeClr val="tx1"/>
                </a:solidFill>
                <a:latin typeface="Impact" pitchFamily="34" charset="0"/>
              </a:defRPr>
            </a:lvl3pPr>
            <a:lvl4pPr marL="1600200" indent="-228600">
              <a:defRPr sz="2400">
                <a:solidFill>
                  <a:schemeClr val="tx1"/>
                </a:solidFill>
                <a:latin typeface="Impact" pitchFamily="34" charset="0"/>
              </a:defRPr>
            </a:lvl4pPr>
            <a:lvl5pPr marL="2057400" indent="-228600">
              <a:defRPr sz="2400">
                <a:solidFill>
                  <a:schemeClr val="tx1"/>
                </a:solidFill>
                <a:latin typeface="Impact" pitchFamily="34" charset="0"/>
              </a:defRPr>
            </a:lvl5pPr>
            <a:lvl6pPr marL="2514600" indent="-228600" eaLnBrk="0" fontAlgn="base" hangingPunct="0">
              <a:spcBef>
                <a:spcPct val="0"/>
              </a:spcBef>
              <a:spcAft>
                <a:spcPct val="0"/>
              </a:spcAft>
              <a:defRPr sz="2400">
                <a:solidFill>
                  <a:schemeClr val="tx1"/>
                </a:solidFill>
                <a:latin typeface="Impact" pitchFamily="34" charset="0"/>
              </a:defRPr>
            </a:lvl6pPr>
            <a:lvl7pPr marL="2971800" indent="-228600" eaLnBrk="0" fontAlgn="base" hangingPunct="0">
              <a:spcBef>
                <a:spcPct val="0"/>
              </a:spcBef>
              <a:spcAft>
                <a:spcPct val="0"/>
              </a:spcAft>
              <a:defRPr sz="2400">
                <a:solidFill>
                  <a:schemeClr val="tx1"/>
                </a:solidFill>
                <a:latin typeface="Impact" pitchFamily="34" charset="0"/>
              </a:defRPr>
            </a:lvl7pPr>
            <a:lvl8pPr marL="3429000" indent="-228600" eaLnBrk="0" fontAlgn="base" hangingPunct="0">
              <a:spcBef>
                <a:spcPct val="0"/>
              </a:spcBef>
              <a:spcAft>
                <a:spcPct val="0"/>
              </a:spcAft>
              <a:defRPr sz="2400">
                <a:solidFill>
                  <a:schemeClr val="tx1"/>
                </a:solidFill>
                <a:latin typeface="Impact" pitchFamily="34" charset="0"/>
              </a:defRPr>
            </a:lvl8pPr>
            <a:lvl9pPr marL="3886200" indent="-228600" eaLnBrk="0" fontAlgn="base" hangingPunct="0">
              <a:spcBef>
                <a:spcPct val="0"/>
              </a:spcBef>
              <a:spcAft>
                <a:spcPct val="0"/>
              </a:spcAft>
              <a:defRPr sz="2400">
                <a:solidFill>
                  <a:schemeClr val="tx1"/>
                </a:solidFill>
                <a:latin typeface="Impact" pitchFamily="34" charset="0"/>
              </a:defRPr>
            </a:lvl9pPr>
          </a:lstStyle>
          <a:p>
            <a:pPr algn="l">
              <a:defRPr/>
            </a:pPr>
            <a:r>
              <a:rPr lang="en-US" sz="3800" b="0" dirty="0">
                <a:latin typeface="+mj-lt"/>
              </a:rPr>
              <a:t>Landsat</a:t>
            </a:r>
          </a:p>
        </p:txBody>
      </p:sp>
      <p:sp>
        <p:nvSpPr>
          <p:cNvPr id="670723" name="Rectangle 3"/>
          <p:cNvSpPr>
            <a:spLocks noGrp="1" noChangeArrowheads="1"/>
          </p:cNvSpPr>
          <p:nvPr>
            <p:ph type="body" idx="1"/>
          </p:nvPr>
        </p:nvSpPr>
        <p:spPr>
          <a:xfrm>
            <a:off x="611188" y="1287463"/>
            <a:ext cx="8137525" cy="4805362"/>
          </a:xfrm>
        </p:spPr>
        <p:txBody>
          <a:bodyPr/>
          <a:lstStyle/>
          <a:p>
            <a:r>
              <a:rPr lang="en-US" altLang="en-US" smtClean="0">
                <a:solidFill>
                  <a:srgbClr val="000000"/>
                </a:solidFill>
              </a:rPr>
              <a:t>Landsat (Land Satellite)</a:t>
            </a:r>
          </a:p>
          <a:p>
            <a:pPr lvl="1"/>
            <a:r>
              <a:rPr lang="en-US" altLang="en-US" smtClean="0">
                <a:solidFill>
                  <a:srgbClr val="000000"/>
                </a:solidFill>
              </a:rPr>
              <a:t>Originally called Earth Resources Technology Satellite</a:t>
            </a:r>
          </a:p>
          <a:p>
            <a:pPr lvl="1"/>
            <a:r>
              <a:rPr lang="en-US" altLang="en-US" smtClean="0">
                <a:solidFill>
                  <a:srgbClr val="000000"/>
                </a:solidFill>
              </a:rPr>
              <a:t>Landsat-1 launched on 23 June 1972</a:t>
            </a:r>
          </a:p>
          <a:p>
            <a:pPr lvl="1">
              <a:buClr>
                <a:srgbClr val="000000"/>
              </a:buClr>
            </a:pPr>
            <a:r>
              <a:rPr lang="en-US" altLang="en-US" smtClean="0">
                <a:solidFill>
                  <a:srgbClr val="FF00FF"/>
                </a:solidFill>
              </a:rPr>
              <a:t>Sun-synchronous orbit</a:t>
            </a:r>
          </a:p>
          <a:p>
            <a:pPr lvl="1"/>
            <a:r>
              <a:rPr lang="en-US" altLang="en-US" smtClean="0">
                <a:solidFill>
                  <a:srgbClr val="000000"/>
                </a:solidFill>
              </a:rPr>
              <a:t>Altitude 918km</a:t>
            </a:r>
          </a:p>
          <a:p>
            <a:pPr lvl="1"/>
            <a:r>
              <a:rPr lang="en-US" altLang="en-US" smtClean="0">
                <a:solidFill>
                  <a:srgbClr val="000000"/>
                </a:solidFill>
              </a:rPr>
              <a:t>Measured 0.4 - 1.1nm bandwidth</a:t>
            </a:r>
          </a:p>
          <a:p>
            <a:pPr lvl="1"/>
            <a:r>
              <a:rPr lang="en-US" altLang="en-US" smtClean="0">
                <a:solidFill>
                  <a:srgbClr val="000000"/>
                </a:solidFill>
              </a:rPr>
              <a:t>Operated by NOAA </a:t>
            </a:r>
            <a:r>
              <a:rPr lang="en-US" altLang="en-US" sz="1400" smtClean="0">
                <a:solidFill>
                  <a:srgbClr val="000000"/>
                </a:solidFill>
              </a:rPr>
              <a:t>(Notional Oceanic and Atmospheric Administration)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707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6707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6707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67072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67072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67072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67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z="3600" i="0" smtClean="0">
                <a:solidFill>
                  <a:srgbClr val="000000"/>
                </a:solidFill>
                <a:effectLst/>
              </a:rPr>
              <a:t>Landsat Series</a:t>
            </a:r>
          </a:p>
        </p:txBody>
      </p:sp>
      <p:sp>
        <p:nvSpPr>
          <p:cNvPr id="35843" name="Rectangle 3"/>
          <p:cNvSpPr>
            <a:spLocks noGrp="1" noChangeArrowheads="1"/>
          </p:cNvSpPr>
          <p:nvPr>
            <p:ph type="body" idx="1"/>
          </p:nvPr>
        </p:nvSpPr>
        <p:spPr>
          <a:xfrm>
            <a:off x="685800" y="1849438"/>
            <a:ext cx="7772400" cy="4675187"/>
          </a:xfrm>
        </p:spPr>
        <p:txBody>
          <a:bodyPr/>
          <a:lstStyle/>
          <a:p>
            <a:r>
              <a:rPr lang="en-US" altLang="en-US" sz="3000" smtClean="0">
                <a:solidFill>
                  <a:srgbClr val="000000"/>
                </a:solidFill>
              </a:rPr>
              <a:t>Landsat 1 – launched 1972</a:t>
            </a:r>
          </a:p>
          <a:p>
            <a:r>
              <a:rPr lang="en-US" altLang="en-US" sz="3000" smtClean="0">
                <a:solidFill>
                  <a:srgbClr val="000000"/>
                </a:solidFill>
              </a:rPr>
              <a:t>Landsat 2 – launched 1975</a:t>
            </a:r>
          </a:p>
          <a:p>
            <a:r>
              <a:rPr lang="en-US" altLang="en-US" sz="3000" smtClean="0">
                <a:solidFill>
                  <a:srgbClr val="000000"/>
                </a:solidFill>
              </a:rPr>
              <a:t>Landsat 3 – launched 1978</a:t>
            </a:r>
          </a:p>
          <a:p>
            <a:r>
              <a:rPr lang="en-US" altLang="en-US" sz="3000" smtClean="0">
                <a:solidFill>
                  <a:srgbClr val="000000"/>
                </a:solidFill>
              </a:rPr>
              <a:t>Landsat 4 – launched 1982</a:t>
            </a:r>
          </a:p>
          <a:p>
            <a:r>
              <a:rPr lang="en-US" altLang="en-US" sz="3000" smtClean="0">
                <a:solidFill>
                  <a:srgbClr val="000000"/>
                </a:solidFill>
              </a:rPr>
              <a:t>Landsat 5 – launched 1984* still active</a:t>
            </a:r>
          </a:p>
          <a:p>
            <a:r>
              <a:rPr lang="en-US" altLang="en-US" sz="3000" smtClean="0">
                <a:solidFill>
                  <a:srgbClr val="000000"/>
                </a:solidFill>
              </a:rPr>
              <a:t>Landsat 6 – lost at launch - 1993</a:t>
            </a:r>
          </a:p>
          <a:p>
            <a:r>
              <a:rPr lang="en-US" altLang="en-US" sz="3000" smtClean="0">
                <a:solidFill>
                  <a:srgbClr val="000000"/>
                </a:solidFill>
              </a:rPr>
              <a:t>Landsat 7 – launched 1998* still active</a:t>
            </a:r>
          </a:p>
          <a:p>
            <a:r>
              <a:rPr lang="en-US" altLang="en-US" sz="3000" smtClean="0">
                <a:solidFill>
                  <a:srgbClr val="000000"/>
                </a:solidFill>
              </a:rPr>
              <a:t>Landsat 8 launched 2013</a:t>
            </a:r>
          </a:p>
          <a:p>
            <a:endParaRPr lang="en-US" altLang="en-US" sz="2400" smtClean="0">
              <a:solidFill>
                <a:srgbClr val="00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Passive Sens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1154113"/>
            <a:ext cx="5003800"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title"/>
          </p:nvPr>
        </p:nvSpPr>
        <p:spPr>
          <a:xfrm>
            <a:off x="179388" y="188913"/>
            <a:ext cx="7562850" cy="463550"/>
          </a:xfrm>
        </p:spPr>
        <p:txBody>
          <a:bodyPr/>
          <a:lstStyle/>
          <a:p>
            <a:r>
              <a:rPr lang="en-US" altLang="en-US" sz="2800" i="0" dirty="0" smtClean="0">
                <a:solidFill>
                  <a:schemeClr val="tx1"/>
                </a:solidFill>
                <a:effectLst/>
              </a:rPr>
              <a:t>          Passive Sensors</a:t>
            </a:r>
          </a:p>
        </p:txBody>
      </p:sp>
      <p:sp>
        <p:nvSpPr>
          <p:cNvPr id="8196" name="Rectangle 3"/>
          <p:cNvSpPr>
            <a:spLocks noGrp="1" noChangeArrowheads="1"/>
          </p:cNvSpPr>
          <p:nvPr>
            <p:ph type="body" idx="1"/>
          </p:nvPr>
        </p:nvSpPr>
        <p:spPr>
          <a:xfrm>
            <a:off x="179388" y="1357313"/>
            <a:ext cx="4068762" cy="4664075"/>
          </a:xfrm>
        </p:spPr>
        <p:txBody>
          <a:bodyPr/>
          <a:lstStyle/>
          <a:p>
            <a:pPr eaLnBrk="1" hangingPunct="1">
              <a:lnSpc>
                <a:spcPct val="80000"/>
              </a:lnSpc>
              <a:spcBef>
                <a:spcPct val="0"/>
              </a:spcBef>
              <a:buClrTx/>
            </a:pPr>
            <a:r>
              <a:rPr kumimoji="0" lang="en-US" altLang="en-US" sz="2000" dirty="0" smtClean="0"/>
              <a:t>Passive sensors </a:t>
            </a:r>
            <a:r>
              <a:rPr kumimoji="0" lang="en-US" altLang="en-US" sz="2000" dirty="0" smtClean="0">
                <a:solidFill>
                  <a:srgbClr val="FF0000"/>
                </a:solidFill>
              </a:rPr>
              <a:t>can only be used to detect energy when the naturally occurring energy is available</a:t>
            </a:r>
            <a:r>
              <a:rPr kumimoji="0" lang="en-US" altLang="en-US" sz="2000" dirty="0" smtClean="0"/>
              <a:t>. </a:t>
            </a:r>
            <a:endParaRPr kumimoji="0" lang="en-US" altLang="en-US" sz="2000" dirty="0" smtClean="0"/>
          </a:p>
          <a:p>
            <a:pPr eaLnBrk="1" hangingPunct="1">
              <a:lnSpc>
                <a:spcPct val="80000"/>
              </a:lnSpc>
              <a:spcBef>
                <a:spcPct val="0"/>
              </a:spcBef>
              <a:buClrTx/>
              <a:buFontTx/>
              <a:buNone/>
            </a:pPr>
            <a:endParaRPr kumimoji="0" lang="en-US" altLang="en-US" sz="2000" dirty="0" smtClean="0"/>
          </a:p>
          <a:p>
            <a:pPr eaLnBrk="1" hangingPunct="1">
              <a:lnSpc>
                <a:spcPct val="80000"/>
              </a:lnSpc>
              <a:spcBef>
                <a:spcPct val="0"/>
              </a:spcBef>
              <a:buClrTx/>
            </a:pPr>
            <a:r>
              <a:rPr kumimoji="0" lang="en-US" altLang="en-US" sz="2000" dirty="0" smtClean="0"/>
              <a:t>For </a:t>
            </a:r>
            <a:r>
              <a:rPr kumimoji="0" lang="en-US" altLang="en-US" sz="2000" dirty="0" smtClean="0">
                <a:solidFill>
                  <a:srgbClr val="0000FF"/>
                </a:solidFill>
              </a:rPr>
              <a:t>all reflected</a:t>
            </a:r>
            <a:r>
              <a:rPr kumimoji="0" lang="en-US" altLang="en-US" sz="2000" dirty="0" smtClean="0"/>
              <a:t> energy, </a:t>
            </a:r>
            <a:r>
              <a:rPr kumimoji="0" lang="en-US" altLang="en-US" sz="2000" dirty="0" smtClean="0">
                <a:solidFill>
                  <a:srgbClr val="FF0000"/>
                </a:solidFill>
              </a:rPr>
              <a:t>this can only take place during the time when the sun is illuminating the Earth. </a:t>
            </a:r>
          </a:p>
          <a:p>
            <a:pPr eaLnBrk="1" hangingPunct="1">
              <a:lnSpc>
                <a:spcPct val="80000"/>
              </a:lnSpc>
              <a:spcBef>
                <a:spcPct val="0"/>
              </a:spcBef>
              <a:buClrTx/>
              <a:buFontTx/>
              <a:buNone/>
            </a:pPr>
            <a:endParaRPr kumimoji="0" lang="en-US" altLang="en-US" sz="2000" dirty="0" smtClean="0">
              <a:solidFill>
                <a:srgbClr val="FF0000"/>
              </a:solidFill>
            </a:endParaRPr>
          </a:p>
          <a:p>
            <a:pPr eaLnBrk="1" hangingPunct="1">
              <a:lnSpc>
                <a:spcPct val="80000"/>
              </a:lnSpc>
              <a:spcBef>
                <a:spcPct val="0"/>
              </a:spcBef>
              <a:buClrTx/>
            </a:pPr>
            <a:r>
              <a:rPr kumimoji="0" lang="en-US" altLang="en-US" sz="2000" dirty="0" smtClean="0"/>
              <a:t>There is </a:t>
            </a:r>
            <a:r>
              <a:rPr kumimoji="0" lang="en-US" altLang="en-US" sz="2000" dirty="0" smtClean="0">
                <a:solidFill>
                  <a:srgbClr val="0000FF"/>
                </a:solidFill>
              </a:rPr>
              <a:t>no reflected</a:t>
            </a:r>
            <a:r>
              <a:rPr kumimoji="0" lang="en-US" altLang="en-US" sz="2000" dirty="0" smtClean="0">
                <a:solidFill>
                  <a:srgbClr val="FF6600"/>
                </a:solidFill>
              </a:rPr>
              <a:t> </a:t>
            </a:r>
            <a:r>
              <a:rPr kumimoji="0" lang="en-US" altLang="en-US" sz="2000" dirty="0" smtClean="0">
                <a:solidFill>
                  <a:srgbClr val="FF0000"/>
                </a:solidFill>
              </a:rPr>
              <a:t>energy available from the sun</a:t>
            </a:r>
            <a:r>
              <a:rPr kumimoji="0" lang="en-US" altLang="en-US" sz="2000" dirty="0" smtClean="0">
                <a:solidFill>
                  <a:srgbClr val="FF6600"/>
                </a:solidFill>
              </a:rPr>
              <a:t> </a:t>
            </a:r>
            <a:r>
              <a:rPr kumimoji="0" lang="en-US" altLang="en-US" sz="2000" dirty="0" smtClean="0">
                <a:solidFill>
                  <a:srgbClr val="0000FF"/>
                </a:solidFill>
              </a:rPr>
              <a:t>at night</a:t>
            </a:r>
            <a:r>
              <a:rPr kumimoji="0" lang="en-US" altLang="en-US" sz="2000" dirty="0" smtClean="0"/>
              <a:t>. </a:t>
            </a:r>
          </a:p>
          <a:p>
            <a:pPr eaLnBrk="1" hangingPunct="1">
              <a:lnSpc>
                <a:spcPct val="80000"/>
              </a:lnSpc>
              <a:spcBef>
                <a:spcPct val="0"/>
              </a:spcBef>
              <a:buClrTx/>
              <a:buFontTx/>
              <a:buNone/>
            </a:pPr>
            <a:endParaRPr kumimoji="0" lang="en-US" altLang="en-US" sz="2000" dirty="0" smtClean="0"/>
          </a:p>
          <a:p>
            <a:pPr eaLnBrk="1" hangingPunct="1">
              <a:lnSpc>
                <a:spcPct val="80000"/>
              </a:lnSpc>
              <a:spcBef>
                <a:spcPct val="0"/>
              </a:spcBef>
              <a:buClrTx/>
            </a:pPr>
            <a:r>
              <a:rPr kumimoji="0" lang="en-US" altLang="en-US" sz="2000" dirty="0" smtClean="0"/>
              <a:t>Energy that is </a:t>
            </a:r>
            <a:r>
              <a:rPr kumimoji="0" lang="en-US" altLang="en-US" sz="2000" dirty="0" smtClean="0">
                <a:solidFill>
                  <a:srgbClr val="0000FF"/>
                </a:solidFill>
              </a:rPr>
              <a:t>naturally emitted</a:t>
            </a:r>
            <a:r>
              <a:rPr kumimoji="0" lang="en-US" altLang="en-US" sz="2000" dirty="0" smtClean="0">
                <a:solidFill>
                  <a:srgbClr val="FF6600"/>
                </a:solidFill>
              </a:rPr>
              <a:t> </a:t>
            </a:r>
            <a:r>
              <a:rPr kumimoji="0" lang="en-US" altLang="en-US" sz="2000" dirty="0" smtClean="0">
                <a:solidFill>
                  <a:srgbClr val="FF0000"/>
                </a:solidFill>
              </a:rPr>
              <a:t>(such as thermal infrared)</a:t>
            </a:r>
            <a:r>
              <a:rPr kumimoji="0" lang="en-US" altLang="en-US" sz="2000" dirty="0" smtClean="0"/>
              <a:t> can be </a:t>
            </a:r>
            <a:r>
              <a:rPr kumimoji="0" lang="en-US" altLang="en-US" sz="2000" dirty="0" smtClean="0">
                <a:solidFill>
                  <a:srgbClr val="0000FF"/>
                </a:solidFill>
              </a:rPr>
              <a:t>detected day or night</a:t>
            </a:r>
            <a:r>
              <a:rPr kumimoji="0" lang="en-US" altLang="en-US" sz="2000" dirty="0" smtClean="0"/>
              <a:t>, as long as the amount of energy is large enough to be recorded.</a:t>
            </a:r>
            <a:r>
              <a:rPr kumimoji="0" lang="en-US" altLang="en-US" sz="1800" dirty="0" smtClean="0"/>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z="3600" i="0" smtClean="0">
                <a:solidFill>
                  <a:srgbClr val="000000"/>
                </a:solidFill>
                <a:effectLst/>
              </a:rPr>
              <a:t>Landsat 1 - 3</a:t>
            </a:r>
          </a:p>
        </p:txBody>
      </p:sp>
      <p:sp>
        <p:nvSpPr>
          <p:cNvPr id="36867" name="Rectangle 3"/>
          <p:cNvSpPr>
            <a:spLocks noGrp="1" noChangeArrowheads="1"/>
          </p:cNvSpPr>
          <p:nvPr>
            <p:ph type="body" sz="half" idx="1"/>
          </p:nvPr>
        </p:nvSpPr>
        <p:spPr>
          <a:xfrm>
            <a:off x="685800" y="1849438"/>
            <a:ext cx="7772400" cy="4106862"/>
          </a:xfrm>
        </p:spPr>
        <p:txBody>
          <a:bodyPr/>
          <a:lstStyle/>
          <a:p>
            <a:r>
              <a:rPr lang="en-US" altLang="en-US" sz="2800" smtClean="0">
                <a:solidFill>
                  <a:srgbClr val="000000"/>
                </a:solidFill>
              </a:rPr>
              <a:t>MSS sensor (Multispectral Scanner)</a:t>
            </a:r>
          </a:p>
          <a:p>
            <a:r>
              <a:rPr lang="en-US" altLang="en-US" sz="2800" smtClean="0">
                <a:solidFill>
                  <a:srgbClr val="000000"/>
                </a:solidFill>
              </a:rPr>
              <a:t>8 bit</a:t>
            </a:r>
          </a:p>
          <a:p>
            <a:r>
              <a:rPr lang="en-US" altLang="en-US" sz="2800" smtClean="0">
                <a:solidFill>
                  <a:srgbClr val="000000"/>
                </a:solidFill>
              </a:rPr>
              <a:t>4 multispectral bands</a:t>
            </a:r>
          </a:p>
          <a:p>
            <a:pPr lvl="1"/>
            <a:r>
              <a:rPr lang="en-US" altLang="en-US" sz="2400" smtClean="0">
                <a:solidFill>
                  <a:srgbClr val="000000"/>
                </a:solidFill>
              </a:rPr>
              <a:t>4 Visible and NearIR (VNIR) </a:t>
            </a:r>
          </a:p>
          <a:p>
            <a:pPr lvl="1"/>
            <a:r>
              <a:rPr lang="en-US" altLang="en-US" sz="2400" smtClean="0">
                <a:solidFill>
                  <a:srgbClr val="000000"/>
                </a:solidFill>
              </a:rPr>
              <a:t>80 m</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2"/>
          <p:cNvSpPr>
            <a:spLocks noGrp="1" noChangeArrowheads="1"/>
          </p:cNvSpPr>
          <p:nvPr>
            <p:ph type="title"/>
          </p:nvPr>
        </p:nvSpPr>
        <p:spPr>
          <a:xfrm>
            <a:off x="539750" y="260350"/>
            <a:ext cx="7772400" cy="900113"/>
          </a:xfrm>
        </p:spPr>
        <p:txBody>
          <a:bodyPr/>
          <a:lstStyle/>
          <a:p>
            <a:pPr>
              <a:defRPr/>
            </a:pPr>
            <a:r>
              <a:rPr lang="en-US" sz="3600" i="0" dirty="0">
                <a:solidFill>
                  <a:srgbClr val="000000"/>
                </a:solidFill>
                <a:effectLst/>
              </a:rPr>
              <a:t>Landsat 4 and 5</a:t>
            </a:r>
            <a:r>
              <a:rPr lang="en-US" dirty="0">
                <a:solidFill>
                  <a:srgbClr val="000000"/>
                </a:solidFill>
                <a:effectLst>
                  <a:outerShdw blurRad="38100" dist="38100" dir="2700000" algn="tl">
                    <a:srgbClr val="FFFFFF"/>
                  </a:outerShdw>
                </a:effectLst>
              </a:rPr>
              <a:t> </a:t>
            </a:r>
          </a:p>
        </p:txBody>
      </p:sp>
      <p:sp>
        <p:nvSpPr>
          <p:cNvPr id="37891" name="Rectangle 3"/>
          <p:cNvSpPr>
            <a:spLocks noGrp="1" noChangeArrowheads="1"/>
          </p:cNvSpPr>
          <p:nvPr>
            <p:ph type="body" sz="half" idx="1"/>
          </p:nvPr>
        </p:nvSpPr>
        <p:spPr>
          <a:xfrm>
            <a:off x="468313" y="1412875"/>
            <a:ext cx="8280400" cy="4824413"/>
          </a:xfrm>
        </p:spPr>
        <p:txBody>
          <a:bodyPr/>
          <a:lstStyle/>
          <a:p>
            <a:r>
              <a:rPr lang="en-US" altLang="en-US" sz="2400" smtClean="0">
                <a:solidFill>
                  <a:srgbClr val="000000"/>
                </a:solidFill>
              </a:rPr>
              <a:t>TM sensor (Thematic Mapper)</a:t>
            </a:r>
          </a:p>
          <a:p>
            <a:r>
              <a:rPr lang="en-ZA" altLang="en-US" sz="2400" smtClean="0"/>
              <a:t>The Thematic Mapper (TM) is an advanced, multispectral scanning, designed to achieve higher image resolution, sharper spectral separation, improved geometric fidelity and greater radiometric accuracy and resolution than the MSS sensor. </a:t>
            </a:r>
            <a:endParaRPr lang="en-US" altLang="en-US" sz="2400" smtClean="0">
              <a:solidFill>
                <a:srgbClr val="000000"/>
              </a:solidFill>
            </a:endParaRPr>
          </a:p>
          <a:p>
            <a:r>
              <a:rPr lang="en-US" altLang="en-US" sz="2400" smtClean="0">
                <a:solidFill>
                  <a:srgbClr val="000000"/>
                </a:solidFill>
              </a:rPr>
              <a:t>8 bit</a:t>
            </a:r>
          </a:p>
          <a:p>
            <a:r>
              <a:rPr lang="en-US" altLang="en-US" sz="2400" smtClean="0">
                <a:solidFill>
                  <a:srgbClr val="000000"/>
                </a:solidFill>
              </a:rPr>
              <a:t>7 multispectral bands</a:t>
            </a:r>
          </a:p>
          <a:p>
            <a:pPr lvl="1"/>
            <a:r>
              <a:rPr lang="en-US" altLang="en-US" sz="2400" smtClean="0">
                <a:solidFill>
                  <a:srgbClr val="000000"/>
                </a:solidFill>
              </a:rPr>
              <a:t>4 visible and nearIR (VNIR) – 30m</a:t>
            </a:r>
          </a:p>
          <a:p>
            <a:pPr lvl="1"/>
            <a:r>
              <a:rPr lang="en-US" altLang="en-US" sz="2400" smtClean="0">
                <a:solidFill>
                  <a:srgbClr val="000000"/>
                </a:solidFill>
              </a:rPr>
              <a:t>2 SWIR – 30m</a:t>
            </a:r>
          </a:p>
          <a:p>
            <a:pPr lvl="1"/>
            <a:r>
              <a:rPr lang="en-US" altLang="en-US" sz="2400" smtClean="0">
                <a:solidFill>
                  <a:srgbClr val="000000"/>
                </a:solidFill>
              </a:rPr>
              <a:t>1 thermal (LWIR) – 120m</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200" smtClean="0">
                <a:latin typeface="Arial" panose="020B0604020202020204" pitchFamily="34" charset="0"/>
              </a:rPr>
              <a:t>ENVS316</a:t>
            </a:r>
          </a:p>
        </p:txBody>
      </p:sp>
      <p:sp>
        <p:nvSpPr>
          <p:cNvPr id="38915" name="Rectangle 2"/>
          <p:cNvSpPr>
            <a:spLocks noGrp="1" noChangeArrowheads="1"/>
          </p:cNvSpPr>
          <p:nvPr>
            <p:ph type="title"/>
          </p:nvPr>
        </p:nvSpPr>
        <p:spPr/>
        <p:txBody>
          <a:bodyPr/>
          <a:lstStyle/>
          <a:p>
            <a:r>
              <a:rPr lang="en-US" altLang="en-US" sz="2400" i="0" smtClean="0">
                <a:solidFill>
                  <a:srgbClr val="000000"/>
                </a:solidFill>
                <a:effectLst/>
              </a:rPr>
              <a:t>Landsat TM</a:t>
            </a:r>
          </a:p>
        </p:txBody>
      </p:sp>
      <p:pic>
        <p:nvPicPr>
          <p:cNvPr id="38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88" y="685800"/>
            <a:ext cx="6551612" cy="591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230188"/>
            <a:ext cx="7772400" cy="1143001"/>
          </a:xfrm>
        </p:spPr>
        <p:txBody>
          <a:bodyPr/>
          <a:lstStyle/>
          <a:p>
            <a:r>
              <a:rPr lang="en-US" altLang="en-US" sz="3600" b="1" i="0" smtClean="0">
                <a:solidFill>
                  <a:srgbClr val="000000"/>
                </a:solidFill>
                <a:effectLst/>
              </a:rPr>
              <a:t>Landsat 7</a:t>
            </a:r>
          </a:p>
        </p:txBody>
      </p:sp>
      <p:sp>
        <p:nvSpPr>
          <p:cNvPr id="39939" name="Rectangle 3"/>
          <p:cNvSpPr>
            <a:spLocks noGrp="1" noChangeArrowheads="1"/>
          </p:cNvSpPr>
          <p:nvPr>
            <p:ph type="body" sz="half" idx="1"/>
          </p:nvPr>
        </p:nvSpPr>
        <p:spPr>
          <a:xfrm>
            <a:off x="685800" y="728663"/>
            <a:ext cx="7772400" cy="4106862"/>
          </a:xfrm>
        </p:spPr>
        <p:txBody>
          <a:bodyPr/>
          <a:lstStyle/>
          <a:p>
            <a:r>
              <a:rPr lang="en-US" altLang="en-US" sz="2800" smtClean="0">
                <a:solidFill>
                  <a:srgbClr val="000000"/>
                </a:solidFill>
              </a:rPr>
              <a:t>Carries the ETM+ sensor (Enhanced Thematic Mapper +) on board.</a:t>
            </a:r>
          </a:p>
          <a:p>
            <a:r>
              <a:rPr lang="en-US" altLang="en-US" sz="2800" smtClean="0">
                <a:solidFill>
                  <a:srgbClr val="000000"/>
                </a:solidFill>
              </a:rPr>
              <a:t>8 bit </a:t>
            </a:r>
          </a:p>
          <a:p>
            <a:r>
              <a:rPr lang="en-US" altLang="en-US" sz="2800" smtClean="0">
                <a:solidFill>
                  <a:srgbClr val="000000"/>
                </a:solidFill>
              </a:rPr>
              <a:t>705 km</a:t>
            </a:r>
          </a:p>
          <a:p>
            <a:r>
              <a:rPr lang="en-US" altLang="en-US" sz="2800" smtClean="0">
                <a:solidFill>
                  <a:srgbClr val="000000"/>
                </a:solidFill>
              </a:rPr>
              <a:t>1 Panchromatic band – 15m</a:t>
            </a:r>
          </a:p>
          <a:p>
            <a:r>
              <a:rPr lang="en-US" altLang="en-US" sz="2800" smtClean="0">
                <a:solidFill>
                  <a:srgbClr val="000000"/>
                </a:solidFill>
              </a:rPr>
              <a:t>8 multispectral bands</a:t>
            </a:r>
          </a:p>
          <a:p>
            <a:pPr lvl="1"/>
            <a:r>
              <a:rPr lang="en-US" altLang="en-US" sz="2400" smtClean="0">
                <a:solidFill>
                  <a:srgbClr val="000000"/>
                </a:solidFill>
              </a:rPr>
              <a:t>4 visible and nearIR (VNIR) – 30m</a:t>
            </a:r>
          </a:p>
          <a:p>
            <a:pPr lvl="1"/>
            <a:r>
              <a:rPr lang="en-US" altLang="en-US" sz="2400" smtClean="0">
                <a:solidFill>
                  <a:srgbClr val="000000"/>
                </a:solidFill>
              </a:rPr>
              <a:t>2 SWIR – 30m</a:t>
            </a:r>
          </a:p>
          <a:p>
            <a:pPr lvl="1"/>
            <a:r>
              <a:rPr lang="en-US" altLang="en-US" sz="2400" smtClean="0">
                <a:solidFill>
                  <a:srgbClr val="000000"/>
                </a:solidFill>
              </a:rPr>
              <a:t>2 thermal (LWIR) – 60m</a:t>
            </a:r>
          </a:p>
          <a:p>
            <a:pPr lvl="1"/>
            <a:endParaRPr lang="en-US" altLang="en-US" sz="2400" smtClean="0">
              <a:solidFill>
                <a:srgbClr val="000000"/>
              </a:solidFill>
            </a:endParaRPr>
          </a:p>
          <a:p>
            <a:pPr lvl="1"/>
            <a:endParaRPr lang="en-US" altLang="en-US" sz="2400" smtClean="0">
              <a:solidFill>
                <a:srgbClr val="000000"/>
              </a:solidFill>
            </a:endParaRPr>
          </a:p>
          <a:p>
            <a:pPr lvl="1"/>
            <a:endParaRPr lang="en-US" altLang="en-US" sz="2400" smtClean="0">
              <a:solidFill>
                <a:srgbClr val="000000"/>
              </a:solidFill>
            </a:endParaRPr>
          </a:p>
        </p:txBody>
      </p:sp>
      <p:grpSp>
        <p:nvGrpSpPr>
          <p:cNvPr id="39940" name="Group 5"/>
          <p:cNvGrpSpPr>
            <a:grpSpLocks/>
          </p:cNvGrpSpPr>
          <p:nvPr/>
        </p:nvGrpSpPr>
        <p:grpSpPr bwMode="auto">
          <a:xfrm>
            <a:off x="1041400" y="5227638"/>
            <a:ext cx="6902450" cy="1585912"/>
            <a:chOff x="747713" y="4713288"/>
            <a:chExt cx="6902450" cy="1614487"/>
          </a:xfrm>
        </p:grpSpPr>
        <p:pic>
          <p:nvPicPr>
            <p:cNvPr id="39941" name="Picture 4" descr="spetr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713" y="5322888"/>
              <a:ext cx="62928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 Box 6"/>
            <p:cNvSpPr txBox="1">
              <a:spLocks noChangeArrowheads="1"/>
            </p:cNvSpPr>
            <p:nvPr/>
          </p:nvSpPr>
          <p:spPr bwMode="auto">
            <a:xfrm>
              <a:off x="158591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500</a:t>
              </a:r>
              <a:endParaRPr kumimoji="0" lang="en-US" altLang="en-US" sz="2400"/>
            </a:p>
          </p:txBody>
        </p:sp>
        <p:sp>
          <p:nvSpPr>
            <p:cNvPr id="39943" name="Text Box 7"/>
            <p:cNvSpPr txBox="1">
              <a:spLocks noChangeArrowheads="1"/>
            </p:cNvSpPr>
            <p:nvPr/>
          </p:nvSpPr>
          <p:spPr bwMode="auto">
            <a:xfrm>
              <a:off x="257651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600</a:t>
              </a:r>
              <a:endParaRPr kumimoji="0" lang="en-US" altLang="en-US" sz="2400"/>
            </a:p>
          </p:txBody>
        </p:sp>
        <p:sp>
          <p:nvSpPr>
            <p:cNvPr id="39944" name="Text Box 8"/>
            <p:cNvSpPr txBox="1">
              <a:spLocks noChangeArrowheads="1"/>
            </p:cNvSpPr>
            <p:nvPr/>
          </p:nvSpPr>
          <p:spPr bwMode="auto">
            <a:xfrm>
              <a:off x="448786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800</a:t>
              </a:r>
              <a:endParaRPr kumimoji="0" lang="en-US" altLang="en-US" sz="2400"/>
            </a:p>
          </p:txBody>
        </p:sp>
        <p:sp>
          <p:nvSpPr>
            <p:cNvPr id="39945" name="Text Box 9"/>
            <p:cNvSpPr txBox="1">
              <a:spLocks noChangeArrowheads="1"/>
            </p:cNvSpPr>
            <p:nvPr/>
          </p:nvSpPr>
          <p:spPr bwMode="auto">
            <a:xfrm>
              <a:off x="532606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900</a:t>
              </a:r>
              <a:endParaRPr kumimoji="0" lang="en-US" altLang="en-US" sz="2400"/>
            </a:p>
          </p:txBody>
        </p:sp>
        <p:sp>
          <p:nvSpPr>
            <p:cNvPr id="39946" name="Text Box 10"/>
            <p:cNvSpPr txBox="1">
              <a:spLocks noChangeArrowheads="1"/>
            </p:cNvSpPr>
            <p:nvPr/>
          </p:nvSpPr>
          <p:spPr bwMode="auto">
            <a:xfrm>
              <a:off x="7148513" y="48656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nm</a:t>
              </a:r>
              <a:endParaRPr kumimoji="0" lang="en-US" altLang="en-US" sz="2400"/>
            </a:p>
          </p:txBody>
        </p:sp>
        <p:sp>
          <p:nvSpPr>
            <p:cNvPr id="39947" name="Line 11"/>
            <p:cNvSpPr>
              <a:spLocks noChangeShapeType="1"/>
            </p:cNvSpPr>
            <p:nvPr/>
          </p:nvSpPr>
          <p:spPr bwMode="auto">
            <a:xfrm>
              <a:off x="3795713" y="478948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ZA"/>
            </a:p>
          </p:txBody>
        </p:sp>
        <p:sp>
          <p:nvSpPr>
            <p:cNvPr id="39948" name="Line 12"/>
            <p:cNvSpPr>
              <a:spLocks noChangeShapeType="1"/>
            </p:cNvSpPr>
            <p:nvPr/>
          </p:nvSpPr>
          <p:spPr bwMode="auto">
            <a:xfrm flipV="1">
              <a:off x="1147763" y="54752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39949" name="Text Box 13"/>
            <p:cNvSpPr txBox="1">
              <a:spLocks noChangeArrowheads="1"/>
            </p:cNvSpPr>
            <p:nvPr/>
          </p:nvSpPr>
          <p:spPr bwMode="auto">
            <a:xfrm>
              <a:off x="1452563" y="59324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1</a:t>
              </a:r>
              <a:endParaRPr kumimoji="0" lang="en-US" altLang="en-US" sz="2400"/>
            </a:p>
          </p:txBody>
        </p:sp>
        <p:sp>
          <p:nvSpPr>
            <p:cNvPr id="39950" name="Text Box 14"/>
            <p:cNvSpPr txBox="1">
              <a:spLocks noChangeArrowheads="1"/>
            </p:cNvSpPr>
            <p:nvPr/>
          </p:nvSpPr>
          <p:spPr bwMode="auto">
            <a:xfrm>
              <a:off x="2341563" y="596106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2</a:t>
              </a:r>
              <a:endParaRPr kumimoji="0" lang="en-US" altLang="en-US" sz="2400"/>
            </a:p>
          </p:txBody>
        </p:sp>
        <p:sp>
          <p:nvSpPr>
            <p:cNvPr id="39951" name="Line 15"/>
            <p:cNvSpPr>
              <a:spLocks noChangeShapeType="1"/>
            </p:cNvSpPr>
            <p:nvPr/>
          </p:nvSpPr>
          <p:spPr bwMode="auto">
            <a:xfrm flipV="1">
              <a:off x="2894013" y="54752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39952" name="Text Box 16"/>
            <p:cNvSpPr txBox="1">
              <a:spLocks noChangeArrowheads="1"/>
            </p:cNvSpPr>
            <p:nvPr/>
          </p:nvSpPr>
          <p:spPr bwMode="auto">
            <a:xfrm>
              <a:off x="3262313" y="596106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3</a:t>
              </a:r>
              <a:endParaRPr kumimoji="0" lang="en-US" altLang="en-US" sz="2400"/>
            </a:p>
          </p:txBody>
        </p:sp>
        <p:sp>
          <p:nvSpPr>
            <p:cNvPr id="39953" name="Line 17"/>
            <p:cNvSpPr>
              <a:spLocks noChangeShapeType="1"/>
            </p:cNvSpPr>
            <p:nvPr/>
          </p:nvSpPr>
          <p:spPr bwMode="auto">
            <a:xfrm flipV="1">
              <a:off x="2049463" y="54752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39954" name="Text Box 18"/>
            <p:cNvSpPr txBox="1">
              <a:spLocks noChangeArrowheads="1"/>
            </p:cNvSpPr>
            <p:nvPr/>
          </p:nvSpPr>
          <p:spPr bwMode="auto">
            <a:xfrm>
              <a:off x="4614863" y="596106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4</a:t>
              </a:r>
              <a:endParaRPr kumimoji="0" lang="en-US" altLang="en-US" sz="2400"/>
            </a:p>
          </p:txBody>
        </p:sp>
        <p:sp>
          <p:nvSpPr>
            <p:cNvPr id="39955" name="Line 19"/>
            <p:cNvSpPr>
              <a:spLocks noChangeShapeType="1"/>
            </p:cNvSpPr>
            <p:nvPr/>
          </p:nvSpPr>
          <p:spPr bwMode="auto">
            <a:xfrm flipV="1">
              <a:off x="3065463" y="54752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39956" name="Line 20"/>
            <p:cNvSpPr>
              <a:spLocks noChangeShapeType="1"/>
            </p:cNvSpPr>
            <p:nvPr/>
          </p:nvSpPr>
          <p:spPr bwMode="auto">
            <a:xfrm flipV="1">
              <a:off x="3744913" y="54752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39957" name="Line 21"/>
            <p:cNvSpPr>
              <a:spLocks noChangeShapeType="1"/>
            </p:cNvSpPr>
            <p:nvPr/>
          </p:nvSpPr>
          <p:spPr bwMode="auto">
            <a:xfrm flipV="1">
              <a:off x="4335463" y="54752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39958" name="Line 22"/>
            <p:cNvSpPr>
              <a:spLocks noChangeShapeType="1"/>
            </p:cNvSpPr>
            <p:nvPr/>
          </p:nvSpPr>
          <p:spPr bwMode="auto">
            <a:xfrm flipV="1">
              <a:off x="5249863" y="54752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39959" name="Text Box 23"/>
            <p:cNvSpPr txBox="1">
              <a:spLocks noChangeArrowheads="1"/>
            </p:cNvSpPr>
            <p:nvPr/>
          </p:nvSpPr>
          <p:spPr bwMode="auto">
            <a:xfrm>
              <a:off x="1966913" y="4713288"/>
              <a:ext cx="976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VISIBLE</a:t>
              </a:r>
              <a:endParaRPr kumimoji="0" lang="en-US" altLang="en-US" sz="2400"/>
            </a:p>
          </p:txBody>
        </p:sp>
        <p:sp>
          <p:nvSpPr>
            <p:cNvPr id="39960" name="Text Box 24"/>
            <p:cNvSpPr txBox="1">
              <a:spLocks noChangeArrowheads="1"/>
            </p:cNvSpPr>
            <p:nvPr/>
          </p:nvSpPr>
          <p:spPr bwMode="auto">
            <a:xfrm>
              <a:off x="356711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700</a:t>
              </a:r>
              <a:endParaRPr kumimoji="0" lang="en-US" altLang="en-US" sz="2400"/>
            </a:p>
          </p:txBody>
        </p:sp>
        <p:sp>
          <p:nvSpPr>
            <p:cNvPr id="39961" name="Text Box 25"/>
            <p:cNvSpPr txBox="1">
              <a:spLocks noChangeArrowheads="1"/>
            </p:cNvSpPr>
            <p:nvPr/>
          </p:nvSpPr>
          <p:spPr bwMode="auto">
            <a:xfrm>
              <a:off x="4933950" y="4722813"/>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NIR</a:t>
              </a:r>
              <a:endParaRPr kumimoji="0" lang="en-US" altLang="en-US" sz="2400"/>
            </a:p>
          </p:txBody>
        </p:sp>
        <p:sp>
          <p:nvSpPr>
            <p:cNvPr id="39962" name="Text Box 26"/>
            <p:cNvSpPr txBox="1">
              <a:spLocks noChangeArrowheads="1"/>
            </p:cNvSpPr>
            <p:nvPr/>
          </p:nvSpPr>
          <p:spPr bwMode="auto">
            <a:xfrm>
              <a:off x="6643688" y="4718050"/>
              <a:ext cx="698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SWIR</a:t>
              </a:r>
              <a:endParaRPr kumimoji="0" lang="en-US" altLang="en-US" sz="2400"/>
            </a:p>
          </p:txBody>
        </p:sp>
        <p:sp>
          <p:nvSpPr>
            <p:cNvPr id="39963" name="Line 27"/>
            <p:cNvSpPr>
              <a:spLocks noChangeShapeType="1"/>
            </p:cNvSpPr>
            <p:nvPr/>
          </p:nvSpPr>
          <p:spPr bwMode="auto">
            <a:xfrm>
              <a:off x="6562725" y="4799013"/>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ZA"/>
            </a:p>
          </p:txBody>
        </p:sp>
        <p:sp>
          <p:nvSpPr>
            <p:cNvPr id="39964" name="Text Box 28"/>
            <p:cNvSpPr txBox="1">
              <a:spLocks noChangeArrowheads="1"/>
            </p:cNvSpPr>
            <p:nvPr/>
          </p:nvSpPr>
          <p:spPr bwMode="auto">
            <a:xfrm>
              <a:off x="6234113" y="49418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1000</a:t>
              </a:r>
              <a:endParaRPr kumimoji="0" lang="en-US" altLang="en-US" sz="2400"/>
            </a:p>
          </p:txBody>
        </p:sp>
        <p:sp>
          <p:nvSpPr>
            <p:cNvPr id="39965" name="Line 30"/>
            <p:cNvSpPr>
              <a:spLocks noChangeShapeType="1"/>
            </p:cNvSpPr>
            <p:nvPr/>
          </p:nvSpPr>
          <p:spPr bwMode="auto">
            <a:xfrm>
              <a:off x="1150938" y="5932488"/>
              <a:ext cx="8985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9966" name="Line 31"/>
            <p:cNvSpPr>
              <a:spLocks noChangeShapeType="1"/>
            </p:cNvSpPr>
            <p:nvPr/>
          </p:nvSpPr>
          <p:spPr bwMode="auto">
            <a:xfrm>
              <a:off x="2049463" y="5932488"/>
              <a:ext cx="84455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9967" name="Line 32"/>
            <p:cNvSpPr>
              <a:spLocks noChangeShapeType="1"/>
            </p:cNvSpPr>
            <p:nvPr/>
          </p:nvSpPr>
          <p:spPr bwMode="auto">
            <a:xfrm>
              <a:off x="3065463" y="5932488"/>
              <a:ext cx="67945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9968" name="Line 33"/>
            <p:cNvSpPr>
              <a:spLocks noChangeShapeType="1"/>
            </p:cNvSpPr>
            <p:nvPr/>
          </p:nvSpPr>
          <p:spPr bwMode="auto">
            <a:xfrm>
              <a:off x="4335463" y="5932488"/>
              <a:ext cx="9144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sz="3600" i="0" smtClean="0">
                <a:solidFill>
                  <a:srgbClr val="000000"/>
                </a:solidFill>
                <a:effectLst/>
              </a:rPr>
              <a:t>ETM+ useful websites</a:t>
            </a:r>
          </a:p>
        </p:txBody>
      </p:sp>
      <p:sp>
        <p:nvSpPr>
          <p:cNvPr id="54275" name="Rectangle 3"/>
          <p:cNvSpPr>
            <a:spLocks noGrp="1" noChangeArrowheads="1"/>
          </p:cNvSpPr>
          <p:nvPr>
            <p:ph type="body" sz="half" idx="1"/>
          </p:nvPr>
        </p:nvSpPr>
        <p:spPr>
          <a:xfrm>
            <a:off x="685800" y="1849438"/>
            <a:ext cx="7772400" cy="2695575"/>
          </a:xfrm>
        </p:spPr>
        <p:txBody>
          <a:bodyPr/>
          <a:lstStyle/>
          <a:p>
            <a:pPr>
              <a:defRPr/>
            </a:pPr>
            <a:r>
              <a:rPr lang="en-US" altLang="en-US" sz="2800" dirty="0">
                <a:solidFill>
                  <a:srgbClr val="000000"/>
                </a:solidFill>
              </a:rPr>
              <a:t>http://edcdaac.usgs.gov/main.html</a:t>
            </a:r>
            <a:endParaRPr lang="en-US" altLang="en-US" sz="1800" dirty="0">
              <a:solidFill>
                <a:srgbClr val="000000"/>
              </a:solidFill>
            </a:endParaRPr>
          </a:p>
          <a:p>
            <a:pPr>
              <a:defRPr/>
            </a:pPr>
            <a:r>
              <a:rPr lang="en-US" altLang="en-US" sz="2800" dirty="0">
                <a:solidFill>
                  <a:srgbClr val="000000"/>
                </a:solidFill>
              </a:rPr>
              <a:t>http://landsat.gsfc.nasa.gov/</a:t>
            </a:r>
          </a:p>
          <a:p>
            <a:pPr>
              <a:defRPr/>
            </a:pPr>
            <a:r>
              <a:rPr lang="en-US" altLang="en-US" sz="2800" dirty="0">
                <a:solidFill>
                  <a:srgbClr val="000000"/>
                </a:solidFill>
              </a:rPr>
              <a:t>http://edcdaac.</a:t>
            </a:r>
            <a:r>
              <a:rPr lang="en-US" altLang="en-US" sz="2800" dirty="0">
                <a:solidFill>
                  <a:srgbClr val="000000"/>
                </a:solidFill>
                <a:highlight>
                  <a:srgbClr val="FFFF00"/>
                </a:highlight>
              </a:rPr>
              <a:t>usgs</a:t>
            </a:r>
            <a:r>
              <a:rPr lang="en-US" altLang="en-US" sz="2800" dirty="0">
                <a:solidFill>
                  <a:srgbClr val="000000"/>
                </a:solidFill>
              </a:rPr>
              <a:t>.gov/main.html</a:t>
            </a:r>
          </a:p>
          <a:p>
            <a:pPr lvl="1">
              <a:buFontTx/>
              <a:buNone/>
              <a:defRPr/>
            </a:pPr>
            <a:endParaRPr lang="en-US" altLang="en-US" sz="2400" dirty="0">
              <a:solidFill>
                <a:srgbClr val="00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1"/>
          <p:cNvSpPr>
            <a:spLocks noGrp="1"/>
          </p:cNvSpPr>
          <p:nvPr>
            <p:ph type="dt" sz="quarter" idx="10"/>
          </p:nvPr>
        </p:nvSpPr>
        <p:spPr/>
        <p:txBody>
          <a:bodyPr/>
          <a:lstStyle/>
          <a:p>
            <a:pPr>
              <a:defRPr/>
            </a:pPr>
            <a:r>
              <a:rPr lang="en-US"/>
              <a:t>UKZN September 07</a:t>
            </a:r>
          </a:p>
        </p:txBody>
      </p:sp>
      <p:sp>
        <p:nvSpPr>
          <p:cNvPr id="430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200" smtClean="0">
                <a:latin typeface="Arial" panose="020B0604020202020204" pitchFamily="34" charset="0"/>
              </a:rPr>
              <a:t>ENVS316</a:t>
            </a:r>
          </a:p>
        </p:txBody>
      </p:sp>
      <p:sp>
        <p:nvSpPr>
          <p:cNvPr id="43012" name="Rectangle 2"/>
          <p:cNvSpPr>
            <a:spLocks noChangeArrowheads="1"/>
          </p:cNvSpPr>
          <p:nvPr/>
        </p:nvSpPr>
        <p:spPr bwMode="auto">
          <a:xfrm>
            <a:off x="0" y="0"/>
            <a:ext cx="9144000" cy="6858000"/>
          </a:xfrm>
          <a:prstGeom prst="rect">
            <a:avLst/>
          </a:prstGeom>
          <a:solidFill>
            <a:schemeClr val="bg2"/>
          </a:solidFill>
          <a:ln w="9525">
            <a:solidFill>
              <a:schemeClr val="tx1"/>
            </a:solidFill>
            <a:miter lim="800000"/>
            <a:headEnd/>
            <a:tailEnd/>
          </a:ln>
        </p:spPr>
        <p:txBody>
          <a:bodyPr wrap="none" anchor="ct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eaLnBrk="1" hangingPunct="1">
              <a:spcBef>
                <a:spcPct val="0"/>
              </a:spcBef>
              <a:buClrTx/>
              <a:buFontTx/>
              <a:buNone/>
            </a:pPr>
            <a:endParaRPr kumimoji="0" lang="en-GB" altLang="en-US" sz="1800">
              <a:solidFill>
                <a:schemeClr val="bg1"/>
              </a:solidFill>
              <a:latin typeface="Arial" panose="020B0604020202020204" pitchFamily="34" charset="0"/>
            </a:endParaRPr>
          </a:p>
        </p:txBody>
      </p:sp>
      <p:pic>
        <p:nvPicPr>
          <p:cNvPr id="43013" name="Picture 3"/>
          <p:cNvPicPr>
            <a:picLocks noChangeAspect="1" noChangeArrowheads="1"/>
          </p:cNvPicPr>
          <p:nvPr/>
        </p:nvPicPr>
        <p:blipFill>
          <a:blip r:embed="rId3">
            <a:extLst>
              <a:ext uri="{28A0092B-C50C-407E-A947-70E740481C1C}">
                <a14:useLocalDpi xmlns:a14="http://schemas.microsoft.com/office/drawing/2010/main" val="0"/>
              </a:ext>
            </a:extLst>
          </a:blip>
          <a:srcRect l="2028" t="12944" r="3806" b="6583"/>
          <a:stretch>
            <a:fillRect/>
          </a:stretch>
        </p:blipFill>
        <p:spPr bwMode="auto">
          <a:xfrm>
            <a:off x="755650" y="0"/>
            <a:ext cx="7777163" cy="664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Box 4"/>
          <p:cNvSpPr txBox="1">
            <a:spLocks noChangeArrowheads="1"/>
          </p:cNvSpPr>
          <p:nvPr/>
        </p:nvSpPr>
        <p:spPr bwMode="auto">
          <a:xfrm>
            <a:off x="306388" y="6284913"/>
            <a:ext cx="3946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eaLnBrk="1" hangingPunct="1">
              <a:spcBef>
                <a:spcPct val="0"/>
              </a:spcBef>
              <a:buClrTx/>
              <a:buFontTx/>
              <a:buNone/>
            </a:pPr>
            <a:r>
              <a:rPr kumimoji="0" lang="en-US" altLang="en-US" sz="1800">
                <a:solidFill>
                  <a:schemeClr val="bg1"/>
                </a:solidFill>
                <a:latin typeface="Arial" panose="020B0604020202020204" pitchFamily="34" charset="0"/>
              </a:rPr>
              <a:t>P22R36 Jan 2000 – 30m Landsat7</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3600" i="0" smtClean="0">
                <a:solidFill>
                  <a:srgbClr val="000000"/>
                </a:solidFill>
                <a:effectLst/>
              </a:rPr>
              <a:t>AVHRR</a:t>
            </a:r>
          </a:p>
        </p:txBody>
      </p:sp>
      <p:sp>
        <p:nvSpPr>
          <p:cNvPr id="45059" name="Rectangle 3"/>
          <p:cNvSpPr>
            <a:spLocks noGrp="1" noChangeArrowheads="1"/>
          </p:cNvSpPr>
          <p:nvPr>
            <p:ph type="body" sz="half" idx="1"/>
          </p:nvPr>
        </p:nvSpPr>
        <p:spPr>
          <a:xfrm>
            <a:off x="685800" y="1849438"/>
            <a:ext cx="7772400" cy="2695575"/>
          </a:xfrm>
        </p:spPr>
        <p:txBody>
          <a:bodyPr/>
          <a:lstStyle/>
          <a:p>
            <a:pPr>
              <a:lnSpc>
                <a:spcPct val="80000"/>
              </a:lnSpc>
            </a:pPr>
            <a:r>
              <a:rPr lang="en-US" altLang="en-US" sz="2400" smtClean="0">
                <a:solidFill>
                  <a:srgbClr val="000000"/>
                </a:solidFill>
              </a:rPr>
              <a:t>Advanced Very High Resolution Radiometer</a:t>
            </a:r>
          </a:p>
          <a:p>
            <a:pPr>
              <a:lnSpc>
                <a:spcPct val="80000"/>
              </a:lnSpc>
            </a:pPr>
            <a:r>
              <a:rPr lang="en-US" altLang="en-US" sz="2400" smtClean="0">
                <a:solidFill>
                  <a:srgbClr val="000000"/>
                </a:solidFill>
              </a:rPr>
              <a:t>NOAA - Small scale earth reconnaissance</a:t>
            </a:r>
          </a:p>
          <a:p>
            <a:pPr>
              <a:lnSpc>
                <a:spcPct val="80000"/>
              </a:lnSpc>
            </a:pPr>
            <a:r>
              <a:rPr lang="en-US" altLang="en-US" sz="2400" smtClean="0">
                <a:solidFill>
                  <a:srgbClr val="000000"/>
                </a:solidFill>
              </a:rPr>
              <a:t>5-channels</a:t>
            </a:r>
          </a:p>
          <a:p>
            <a:pPr lvl="1">
              <a:lnSpc>
                <a:spcPct val="80000"/>
              </a:lnSpc>
            </a:pPr>
            <a:r>
              <a:rPr lang="en-US" altLang="en-US" sz="2000" smtClean="0">
                <a:solidFill>
                  <a:srgbClr val="000000"/>
                </a:solidFill>
              </a:rPr>
              <a:t>580 – 680 nm (red)</a:t>
            </a:r>
          </a:p>
          <a:p>
            <a:pPr lvl="1">
              <a:lnSpc>
                <a:spcPct val="80000"/>
              </a:lnSpc>
            </a:pPr>
            <a:r>
              <a:rPr lang="en-US" altLang="en-US" sz="2000" smtClean="0">
                <a:solidFill>
                  <a:srgbClr val="000000"/>
                </a:solidFill>
              </a:rPr>
              <a:t>725 – 1100 nm (NIR)</a:t>
            </a:r>
          </a:p>
          <a:p>
            <a:pPr lvl="1">
              <a:lnSpc>
                <a:spcPct val="80000"/>
              </a:lnSpc>
            </a:pPr>
            <a:r>
              <a:rPr lang="en-US" altLang="en-US" sz="2000" smtClean="0">
                <a:solidFill>
                  <a:srgbClr val="000000"/>
                </a:solidFill>
              </a:rPr>
              <a:t>3550 – 3930 nm (mid IR)</a:t>
            </a:r>
          </a:p>
          <a:p>
            <a:pPr lvl="1">
              <a:lnSpc>
                <a:spcPct val="80000"/>
              </a:lnSpc>
            </a:pPr>
            <a:r>
              <a:rPr lang="en-US" altLang="en-US" sz="2000" smtClean="0">
                <a:solidFill>
                  <a:srgbClr val="000000"/>
                </a:solidFill>
              </a:rPr>
              <a:t>10.3 – 11.3 </a:t>
            </a:r>
            <a:r>
              <a:rPr lang="en-US" altLang="en-US" sz="2000" smtClean="0">
                <a:solidFill>
                  <a:srgbClr val="000000"/>
                </a:solidFill>
                <a:latin typeface="Symbol" panose="05050102010706020507" pitchFamily="18" charset="2"/>
              </a:rPr>
              <a:t>m</a:t>
            </a:r>
            <a:r>
              <a:rPr lang="en-US" altLang="en-US" sz="2000" smtClean="0">
                <a:solidFill>
                  <a:srgbClr val="000000"/>
                </a:solidFill>
              </a:rPr>
              <a:t>m (thermal)</a:t>
            </a:r>
          </a:p>
          <a:p>
            <a:pPr lvl="1">
              <a:lnSpc>
                <a:spcPct val="80000"/>
              </a:lnSpc>
            </a:pPr>
            <a:r>
              <a:rPr lang="en-US" altLang="en-US" sz="2000" smtClean="0">
                <a:solidFill>
                  <a:srgbClr val="000000"/>
                </a:solidFill>
              </a:rPr>
              <a:t>11.5 – 12.5 </a:t>
            </a:r>
            <a:r>
              <a:rPr lang="en-US" altLang="en-US" sz="2000" smtClean="0">
                <a:solidFill>
                  <a:srgbClr val="000000"/>
                </a:solidFill>
                <a:latin typeface="Symbol" panose="05050102010706020507" pitchFamily="18" charset="2"/>
              </a:rPr>
              <a:t>m</a:t>
            </a:r>
            <a:r>
              <a:rPr lang="en-US" altLang="en-US" sz="2000" smtClean="0">
                <a:solidFill>
                  <a:srgbClr val="000000"/>
                </a:solidFill>
              </a:rPr>
              <a:t>m (thermal)</a:t>
            </a:r>
          </a:p>
        </p:txBody>
      </p:sp>
      <p:pic>
        <p:nvPicPr>
          <p:cNvPr id="45060" name="Picture 4" descr="spetr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713" y="5322888"/>
            <a:ext cx="62928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5"/>
          <p:cNvSpPr txBox="1">
            <a:spLocks noChangeArrowheads="1"/>
          </p:cNvSpPr>
          <p:nvPr/>
        </p:nvSpPr>
        <p:spPr bwMode="auto">
          <a:xfrm>
            <a:off x="51911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400</a:t>
            </a:r>
            <a:endParaRPr kumimoji="0" lang="en-US" altLang="en-US" sz="2400"/>
          </a:p>
        </p:txBody>
      </p:sp>
      <p:sp>
        <p:nvSpPr>
          <p:cNvPr id="45062" name="Text Box 6"/>
          <p:cNvSpPr txBox="1">
            <a:spLocks noChangeArrowheads="1"/>
          </p:cNvSpPr>
          <p:nvPr/>
        </p:nvSpPr>
        <p:spPr bwMode="auto">
          <a:xfrm>
            <a:off x="158591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500</a:t>
            </a:r>
            <a:endParaRPr kumimoji="0" lang="en-US" altLang="en-US" sz="2400"/>
          </a:p>
        </p:txBody>
      </p:sp>
      <p:sp>
        <p:nvSpPr>
          <p:cNvPr id="45063" name="Text Box 7"/>
          <p:cNvSpPr txBox="1">
            <a:spLocks noChangeArrowheads="1"/>
          </p:cNvSpPr>
          <p:nvPr/>
        </p:nvSpPr>
        <p:spPr bwMode="auto">
          <a:xfrm>
            <a:off x="257651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600</a:t>
            </a:r>
            <a:endParaRPr kumimoji="0" lang="en-US" altLang="en-US" sz="2400"/>
          </a:p>
        </p:txBody>
      </p:sp>
      <p:sp>
        <p:nvSpPr>
          <p:cNvPr id="45064" name="Text Box 8"/>
          <p:cNvSpPr txBox="1">
            <a:spLocks noChangeArrowheads="1"/>
          </p:cNvSpPr>
          <p:nvPr/>
        </p:nvSpPr>
        <p:spPr bwMode="auto">
          <a:xfrm>
            <a:off x="448786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800</a:t>
            </a:r>
            <a:endParaRPr kumimoji="0" lang="en-US" altLang="en-US" sz="2400"/>
          </a:p>
        </p:txBody>
      </p:sp>
      <p:sp>
        <p:nvSpPr>
          <p:cNvPr id="45065" name="Text Box 9"/>
          <p:cNvSpPr txBox="1">
            <a:spLocks noChangeArrowheads="1"/>
          </p:cNvSpPr>
          <p:nvPr/>
        </p:nvSpPr>
        <p:spPr bwMode="auto">
          <a:xfrm>
            <a:off x="532606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900</a:t>
            </a:r>
            <a:endParaRPr kumimoji="0" lang="en-US" altLang="en-US" sz="2400"/>
          </a:p>
        </p:txBody>
      </p:sp>
      <p:sp>
        <p:nvSpPr>
          <p:cNvPr id="45066" name="Text Box 10"/>
          <p:cNvSpPr txBox="1">
            <a:spLocks noChangeArrowheads="1"/>
          </p:cNvSpPr>
          <p:nvPr/>
        </p:nvSpPr>
        <p:spPr bwMode="auto">
          <a:xfrm>
            <a:off x="7148513" y="48656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nm</a:t>
            </a:r>
            <a:endParaRPr kumimoji="0" lang="en-US" altLang="en-US" sz="2400"/>
          </a:p>
        </p:txBody>
      </p:sp>
      <p:sp>
        <p:nvSpPr>
          <p:cNvPr id="45067" name="Line 11"/>
          <p:cNvSpPr>
            <a:spLocks noChangeShapeType="1"/>
          </p:cNvSpPr>
          <p:nvPr/>
        </p:nvSpPr>
        <p:spPr bwMode="auto">
          <a:xfrm>
            <a:off x="3795713" y="478948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ZA"/>
          </a:p>
        </p:txBody>
      </p:sp>
      <p:sp>
        <p:nvSpPr>
          <p:cNvPr id="45068" name="Line 12"/>
          <p:cNvSpPr>
            <a:spLocks noChangeShapeType="1"/>
          </p:cNvSpPr>
          <p:nvPr/>
        </p:nvSpPr>
        <p:spPr bwMode="auto">
          <a:xfrm flipV="1">
            <a:off x="2579688" y="54625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45069" name="Text Box 13"/>
          <p:cNvSpPr txBox="1">
            <a:spLocks noChangeArrowheads="1"/>
          </p:cNvSpPr>
          <p:nvPr/>
        </p:nvSpPr>
        <p:spPr bwMode="auto">
          <a:xfrm>
            <a:off x="2794000" y="59324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1</a:t>
            </a:r>
            <a:endParaRPr kumimoji="0" lang="en-US" altLang="en-US" sz="2400"/>
          </a:p>
        </p:txBody>
      </p:sp>
      <p:sp>
        <p:nvSpPr>
          <p:cNvPr id="45070" name="Line 14"/>
          <p:cNvSpPr>
            <a:spLocks noChangeShapeType="1"/>
          </p:cNvSpPr>
          <p:nvPr/>
        </p:nvSpPr>
        <p:spPr bwMode="auto">
          <a:xfrm flipV="1">
            <a:off x="4094163" y="54625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45071" name="Text Box 15"/>
          <p:cNvSpPr txBox="1">
            <a:spLocks noChangeArrowheads="1"/>
          </p:cNvSpPr>
          <p:nvPr/>
        </p:nvSpPr>
        <p:spPr bwMode="auto">
          <a:xfrm>
            <a:off x="4635500" y="59324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2</a:t>
            </a:r>
            <a:endParaRPr kumimoji="0" lang="en-US" altLang="en-US" sz="2400"/>
          </a:p>
        </p:txBody>
      </p:sp>
      <p:sp>
        <p:nvSpPr>
          <p:cNvPr id="45072" name="Line 16"/>
          <p:cNvSpPr>
            <a:spLocks noChangeShapeType="1"/>
          </p:cNvSpPr>
          <p:nvPr/>
        </p:nvSpPr>
        <p:spPr bwMode="auto">
          <a:xfrm flipV="1">
            <a:off x="5302250" y="54625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45073" name="Line 17"/>
          <p:cNvSpPr>
            <a:spLocks noChangeShapeType="1"/>
          </p:cNvSpPr>
          <p:nvPr/>
        </p:nvSpPr>
        <p:spPr bwMode="auto">
          <a:xfrm flipV="1">
            <a:off x="3344863" y="54625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45074" name="Text Box 18"/>
          <p:cNvSpPr txBox="1">
            <a:spLocks noChangeArrowheads="1"/>
          </p:cNvSpPr>
          <p:nvPr/>
        </p:nvSpPr>
        <p:spPr bwMode="auto">
          <a:xfrm>
            <a:off x="1966913" y="4713288"/>
            <a:ext cx="976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VISIBLE</a:t>
            </a:r>
            <a:endParaRPr kumimoji="0" lang="en-US" altLang="en-US" sz="2400"/>
          </a:p>
        </p:txBody>
      </p:sp>
      <p:sp>
        <p:nvSpPr>
          <p:cNvPr id="45075" name="Text Box 19"/>
          <p:cNvSpPr txBox="1">
            <a:spLocks noChangeArrowheads="1"/>
          </p:cNvSpPr>
          <p:nvPr/>
        </p:nvSpPr>
        <p:spPr bwMode="auto">
          <a:xfrm>
            <a:off x="356711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700</a:t>
            </a:r>
            <a:endParaRPr kumimoji="0" lang="en-US" altLang="en-US" sz="2400"/>
          </a:p>
        </p:txBody>
      </p:sp>
      <p:sp>
        <p:nvSpPr>
          <p:cNvPr id="45076" name="Text Box 20"/>
          <p:cNvSpPr txBox="1">
            <a:spLocks noChangeArrowheads="1"/>
          </p:cNvSpPr>
          <p:nvPr/>
        </p:nvSpPr>
        <p:spPr bwMode="auto">
          <a:xfrm>
            <a:off x="4933950" y="4722813"/>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NIR</a:t>
            </a:r>
            <a:endParaRPr kumimoji="0" lang="en-US" altLang="en-US" sz="2400"/>
          </a:p>
        </p:txBody>
      </p:sp>
      <p:sp>
        <p:nvSpPr>
          <p:cNvPr id="45077" name="Text Box 21"/>
          <p:cNvSpPr txBox="1">
            <a:spLocks noChangeArrowheads="1"/>
          </p:cNvSpPr>
          <p:nvPr/>
        </p:nvSpPr>
        <p:spPr bwMode="auto">
          <a:xfrm>
            <a:off x="6643688" y="4718050"/>
            <a:ext cx="698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SWIR</a:t>
            </a:r>
            <a:endParaRPr kumimoji="0" lang="en-US" altLang="en-US" sz="2400"/>
          </a:p>
        </p:txBody>
      </p:sp>
      <p:sp>
        <p:nvSpPr>
          <p:cNvPr id="45078" name="Line 22"/>
          <p:cNvSpPr>
            <a:spLocks noChangeShapeType="1"/>
          </p:cNvSpPr>
          <p:nvPr/>
        </p:nvSpPr>
        <p:spPr bwMode="auto">
          <a:xfrm>
            <a:off x="6562725" y="4799013"/>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ZA"/>
          </a:p>
        </p:txBody>
      </p:sp>
      <p:sp>
        <p:nvSpPr>
          <p:cNvPr id="45079" name="Text Box 23"/>
          <p:cNvSpPr txBox="1">
            <a:spLocks noChangeArrowheads="1"/>
          </p:cNvSpPr>
          <p:nvPr/>
        </p:nvSpPr>
        <p:spPr bwMode="auto">
          <a:xfrm>
            <a:off x="6234113" y="49418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1000</a:t>
            </a:r>
            <a:endParaRPr kumimoji="0" lang="en-US" altLang="en-US" sz="2400"/>
          </a:p>
        </p:txBody>
      </p:sp>
      <p:sp>
        <p:nvSpPr>
          <p:cNvPr id="45080" name="Rectangle 24"/>
          <p:cNvSpPr>
            <a:spLocks noChangeArrowheads="1"/>
          </p:cNvSpPr>
          <p:nvPr/>
        </p:nvSpPr>
        <p:spPr bwMode="auto">
          <a:xfrm>
            <a:off x="6894513" y="5834063"/>
            <a:ext cx="914400" cy="595312"/>
          </a:xfrm>
          <a:prstGeom prst="rect">
            <a:avLst/>
          </a:prstGeom>
          <a:gradFill rotWithShape="1">
            <a:gsLst>
              <a:gs pos="0">
                <a:schemeClr val="folHlink"/>
              </a:gs>
              <a:gs pos="100000">
                <a:srgbClr val="E0DE9E"/>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eaLnBrk="1" hangingPunct="1">
              <a:spcBef>
                <a:spcPct val="0"/>
              </a:spcBef>
              <a:buClrTx/>
              <a:buFontTx/>
              <a:buNone/>
            </a:pPr>
            <a:r>
              <a:rPr kumimoji="0" lang="en-US" altLang="en-US" sz="1800" b="1">
                <a:latin typeface="Arial" panose="020B0604020202020204" pitchFamily="34" charset="0"/>
              </a:rPr>
              <a:t>1.1 km</a:t>
            </a:r>
          </a:p>
        </p:txBody>
      </p:sp>
      <p:sp>
        <p:nvSpPr>
          <p:cNvPr id="45081" name="Line 25"/>
          <p:cNvSpPr>
            <a:spLocks noChangeShapeType="1"/>
          </p:cNvSpPr>
          <p:nvPr/>
        </p:nvSpPr>
        <p:spPr bwMode="auto">
          <a:xfrm>
            <a:off x="2576513" y="5919788"/>
            <a:ext cx="76835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45082" name="Line 26"/>
          <p:cNvSpPr>
            <a:spLocks noChangeShapeType="1"/>
          </p:cNvSpPr>
          <p:nvPr/>
        </p:nvSpPr>
        <p:spPr bwMode="auto">
          <a:xfrm>
            <a:off x="4094163" y="5919788"/>
            <a:ext cx="120808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3600" i="0" smtClean="0">
                <a:solidFill>
                  <a:srgbClr val="000000"/>
                </a:solidFill>
                <a:effectLst/>
              </a:rPr>
              <a:t>AVHRR </a:t>
            </a:r>
          </a:p>
        </p:txBody>
      </p:sp>
      <p:sp>
        <p:nvSpPr>
          <p:cNvPr id="47107" name="Rectangle 3"/>
          <p:cNvSpPr>
            <a:spLocks noGrp="1" noChangeArrowheads="1"/>
          </p:cNvSpPr>
          <p:nvPr>
            <p:ph type="body" sz="half" idx="1"/>
          </p:nvPr>
        </p:nvSpPr>
        <p:spPr>
          <a:xfrm>
            <a:off x="685800" y="1849438"/>
            <a:ext cx="7772400" cy="4064000"/>
          </a:xfrm>
        </p:spPr>
        <p:txBody>
          <a:bodyPr/>
          <a:lstStyle/>
          <a:p>
            <a:pPr>
              <a:lnSpc>
                <a:spcPct val="90000"/>
              </a:lnSpc>
            </a:pPr>
            <a:r>
              <a:rPr lang="en-US" altLang="en-US" sz="2800" smtClean="0">
                <a:solidFill>
                  <a:srgbClr val="000000"/>
                </a:solidFill>
              </a:rPr>
              <a:t>Used for </a:t>
            </a:r>
            <a:r>
              <a:rPr lang="en-US" altLang="en-US" sz="2800" smtClean="0">
                <a:solidFill>
                  <a:srgbClr val="FF0000"/>
                </a:solidFill>
              </a:rPr>
              <a:t>weather forecasting</a:t>
            </a:r>
            <a:r>
              <a:rPr lang="en-US" altLang="en-US" sz="2800" smtClean="0">
                <a:solidFill>
                  <a:srgbClr val="000000"/>
                </a:solidFill>
              </a:rPr>
              <a:t> and </a:t>
            </a:r>
            <a:r>
              <a:rPr lang="en-US" altLang="en-US" sz="2800" smtClean="0">
                <a:solidFill>
                  <a:srgbClr val="FF0000"/>
                </a:solidFill>
              </a:rPr>
              <a:t>sea surface temperature mapping</a:t>
            </a:r>
          </a:p>
          <a:p>
            <a:pPr>
              <a:lnSpc>
                <a:spcPct val="90000"/>
              </a:lnSpc>
            </a:pPr>
            <a:r>
              <a:rPr lang="en-US" altLang="en-US" sz="2800" smtClean="0">
                <a:solidFill>
                  <a:srgbClr val="000000"/>
                </a:solidFill>
              </a:rPr>
              <a:t>Currently, 3 sensors are active on NOAA satellites</a:t>
            </a:r>
          </a:p>
          <a:p>
            <a:pPr>
              <a:lnSpc>
                <a:spcPct val="90000"/>
              </a:lnSpc>
            </a:pPr>
            <a:r>
              <a:rPr lang="en-US" altLang="en-US" sz="2800" smtClean="0">
                <a:solidFill>
                  <a:srgbClr val="000000"/>
                </a:solidFill>
              </a:rPr>
              <a:t>Free to researchers</a:t>
            </a:r>
          </a:p>
          <a:p>
            <a:pPr>
              <a:lnSpc>
                <a:spcPct val="90000"/>
              </a:lnSpc>
            </a:pPr>
            <a:r>
              <a:rPr lang="en-US" altLang="en-US" sz="2800" smtClean="0">
                <a:solidFill>
                  <a:srgbClr val="000000"/>
                </a:solidFill>
              </a:rPr>
              <a:t>Sites:</a:t>
            </a:r>
          </a:p>
          <a:p>
            <a:pPr lvl="1">
              <a:lnSpc>
                <a:spcPct val="90000"/>
              </a:lnSpc>
            </a:pPr>
            <a:r>
              <a:rPr lang="en-US" altLang="en-US" sz="2400" smtClean="0">
                <a:solidFill>
                  <a:srgbClr val="000000"/>
                </a:solidFill>
              </a:rPr>
              <a:t>http://edcwww.cr.usgs.gov/glis/hyper/guide/avhrr</a:t>
            </a:r>
          </a:p>
          <a:p>
            <a:pPr lvl="1">
              <a:lnSpc>
                <a:spcPct val="90000"/>
              </a:lnSpc>
            </a:pPr>
            <a:r>
              <a:rPr lang="en-US" altLang="en-US" sz="2400" smtClean="0">
                <a:solidFill>
                  <a:srgbClr val="000000"/>
                </a:solidFill>
              </a:rPr>
              <a:t>http://fermi.jhuapl.edu/avhrr/</a:t>
            </a:r>
          </a:p>
          <a:p>
            <a:pPr lvl="1">
              <a:lnSpc>
                <a:spcPct val="90000"/>
              </a:lnSpc>
            </a:pPr>
            <a:r>
              <a:rPr lang="en-US" altLang="en-US" sz="2400" smtClean="0">
                <a:solidFill>
                  <a:srgbClr val="000000"/>
                </a:solidFill>
              </a:rPr>
              <a:t>http://edcdaac.usgs.gov/main.html</a:t>
            </a:r>
          </a:p>
          <a:p>
            <a:pPr>
              <a:lnSpc>
                <a:spcPct val="90000"/>
              </a:lnSpc>
            </a:pPr>
            <a:endParaRPr lang="en-US" altLang="en-US" sz="2800" smtClean="0">
              <a:solidFill>
                <a:srgbClr val="000000"/>
              </a:solidFill>
            </a:endParaRPr>
          </a:p>
          <a:p>
            <a:pPr>
              <a:lnSpc>
                <a:spcPct val="90000"/>
              </a:lnSpc>
            </a:pPr>
            <a:endParaRPr lang="en-US" altLang="en-US" sz="2800" smtClean="0">
              <a:solidFill>
                <a:srgbClr val="00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1371600" y="457200"/>
            <a:ext cx="6218238" cy="1143000"/>
          </a:xfrm>
        </p:spPr>
        <p:txBody>
          <a:bodyPr/>
          <a:lstStyle/>
          <a:p>
            <a:r>
              <a:rPr lang="en-US" altLang="en-US" sz="3600" i="0" smtClean="0">
                <a:solidFill>
                  <a:srgbClr val="000000"/>
                </a:solidFill>
                <a:effectLst/>
              </a:rPr>
              <a:t>Meteosat</a:t>
            </a:r>
            <a:br>
              <a:rPr lang="en-US" altLang="en-US" sz="3600" i="0" smtClean="0">
                <a:solidFill>
                  <a:srgbClr val="000000"/>
                </a:solidFill>
                <a:effectLst/>
              </a:rPr>
            </a:br>
            <a:endParaRPr lang="en-US" altLang="en-US" sz="3600" i="0" smtClean="0">
              <a:solidFill>
                <a:srgbClr val="000000"/>
              </a:solidFill>
              <a:effectLst/>
            </a:endParaRPr>
          </a:p>
        </p:txBody>
      </p:sp>
      <p:sp>
        <p:nvSpPr>
          <p:cNvPr id="672771" name="Rectangle 3"/>
          <p:cNvSpPr>
            <a:spLocks noGrp="1" noChangeArrowheads="1"/>
          </p:cNvSpPr>
          <p:nvPr>
            <p:ph type="body" idx="1"/>
          </p:nvPr>
        </p:nvSpPr>
        <p:spPr>
          <a:xfrm>
            <a:off x="1173163" y="1219200"/>
            <a:ext cx="7772400" cy="4876800"/>
          </a:xfrm>
        </p:spPr>
        <p:txBody>
          <a:bodyPr/>
          <a:lstStyle/>
          <a:p>
            <a:endParaRPr lang="en-US" altLang="en-US" smtClean="0">
              <a:solidFill>
                <a:srgbClr val="000000"/>
              </a:solidFill>
            </a:endParaRPr>
          </a:p>
          <a:p>
            <a:pPr lvl="1"/>
            <a:r>
              <a:rPr lang="en-US" altLang="en-US" smtClean="0">
                <a:solidFill>
                  <a:srgbClr val="000000"/>
                </a:solidFill>
              </a:rPr>
              <a:t>Geostationary</a:t>
            </a:r>
          </a:p>
          <a:p>
            <a:pPr lvl="1"/>
            <a:r>
              <a:rPr lang="en-US" altLang="en-US" smtClean="0">
                <a:solidFill>
                  <a:srgbClr val="000000"/>
                </a:solidFill>
              </a:rPr>
              <a:t>altitude 36000km</a:t>
            </a:r>
          </a:p>
          <a:p>
            <a:pPr lvl="1"/>
            <a:r>
              <a:rPr lang="en-US" altLang="en-US" smtClean="0">
                <a:solidFill>
                  <a:srgbClr val="000000"/>
                </a:solidFill>
              </a:rPr>
              <a:t>No. 1 launched on 14 May 1979</a:t>
            </a:r>
          </a:p>
          <a:p>
            <a:pPr lvl="1"/>
            <a:r>
              <a:rPr lang="en-US" altLang="en-US" smtClean="0">
                <a:solidFill>
                  <a:srgbClr val="000000"/>
                </a:solidFill>
              </a:rPr>
              <a:t>records data every half hour</a:t>
            </a:r>
          </a:p>
          <a:p>
            <a:pPr lvl="1"/>
            <a:r>
              <a:rPr lang="en-US" altLang="en-US" smtClean="0">
                <a:solidFill>
                  <a:srgbClr val="000000"/>
                </a:solidFill>
              </a:rPr>
              <a:t>visible, near infra-red and middle infrared ranges</a:t>
            </a:r>
          </a:p>
          <a:p>
            <a:pPr lvl="1"/>
            <a:r>
              <a:rPr lang="en-US" altLang="en-US" smtClean="0">
                <a:solidFill>
                  <a:srgbClr val="000000"/>
                </a:solidFill>
              </a:rPr>
              <a:t>meteorological studies, landcover mapping and monitoring natural disasters</a:t>
            </a:r>
          </a:p>
          <a:p>
            <a:endParaRPr lang="en-US" altLang="en-US" smtClean="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672770"/>
                                        </p:tgtEl>
                                        <p:attrNameLst>
                                          <p:attrName>style.visibility</p:attrName>
                                        </p:attrNameLst>
                                      </p:cBhvr>
                                      <p:to>
                                        <p:strVal val="visible"/>
                                      </p:to>
                                    </p:set>
                                    <p:anim calcmode="lin" valueType="num">
                                      <p:cBhvr additive="base">
                                        <p:cTn id="7" dur="500" fill="hold"/>
                                        <p:tgtEl>
                                          <p:spTgt spid="672770"/>
                                        </p:tgtEl>
                                        <p:attrNameLst>
                                          <p:attrName>ppt_x</p:attrName>
                                        </p:attrNameLst>
                                      </p:cBhvr>
                                      <p:tavLst>
                                        <p:tav tm="0">
                                          <p:val>
                                            <p:strVal val="#ppt_x"/>
                                          </p:val>
                                        </p:tav>
                                        <p:tav tm="100000">
                                          <p:val>
                                            <p:strVal val="#ppt_x"/>
                                          </p:val>
                                        </p:tav>
                                      </p:tavLst>
                                    </p:anim>
                                    <p:anim calcmode="lin" valueType="num">
                                      <p:cBhvr additive="base">
                                        <p:cTn id="8" dur="500" fill="hold"/>
                                        <p:tgtEl>
                                          <p:spTgt spid="67277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67277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6727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6727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67277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67277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499"/>
                                          </p:stCondLst>
                                        </p:cTn>
                                        <p:tgtEl>
                                          <p:spTgt spid="6727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0" grpId="0" autoUpdateAnimBg="0"/>
      <p:bldP spid="672771"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50000"/>
              </a:spcBef>
              <a:buClrTx/>
              <a:buFontTx/>
              <a:buNone/>
            </a:pPr>
            <a:r>
              <a:rPr kumimoji="0" lang="en-US" altLang="en-US" sz="1200" smtClean="0">
                <a:latin typeface="Arial" panose="020B0604020202020204" pitchFamily="34" charset="0"/>
              </a:rPr>
              <a:t>ENVS316</a:t>
            </a:r>
          </a:p>
        </p:txBody>
      </p:sp>
      <p:pic>
        <p:nvPicPr>
          <p:cNvPr id="50179" name="Picture 4" descr="meteosa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228600"/>
            <a:ext cx="497998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9388" y="233363"/>
            <a:ext cx="4752975" cy="531812"/>
          </a:xfrm>
        </p:spPr>
        <p:txBody>
          <a:bodyPr/>
          <a:lstStyle/>
          <a:p>
            <a:r>
              <a:rPr lang="en-US" altLang="en-US" sz="2400" i="0" smtClean="0">
                <a:solidFill>
                  <a:schemeClr val="tx1"/>
                </a:solidFill>
                <a:effectLst/>
              </a:rPr>
              <a:t>Passive Sensors Cont..</a:t>
            </a:r>
          </a:p>
        </p:txBody>
      </p:sp>
      <p:sp>
        <p:nvSpPr>
          <p:cNvPr id="9219" name="Rectangle 3"/>
          <p:cNvSpPr>
            <a:spLocks noGrp="1" noChangeArrowheads="1"/>
          </p:cNvSpPr>
          <p:nvPr>
            <p:ph type="body" idx="1"/>
          </p:nvPr>
        </p:nvSpPr>
        <p:spPr>
          <a:xfrm>
            <a:off x="323850" y="981075"/>
            <a:ext cx="3887788" cy="5616575"/>
          </a:xfrm>
        </p:spPr>
        <p:txBody>
          <a:bodyPr/>
          <a:lstStyle/>
          <a:p>
            <a:r>
              <a:rPr lang="en-US" altLang="en-US" sz="2000" smtClean="0"/>
              <a:t>Aerial camera</a:t>
            </a:r>
          </a:p>
          <a:p>
            <a:pPr lvl="1"/>
            <a:r>
              <a:rPr lang="en-US" altLang="en-US" sz="2000" smtClean="0">
                <a:solidFill>
                  <a:srgbClr val="FF0000"/>
                </a:solidFill>
              </a:rPr>
              <a:t>aerial</a:t>
            </a:r>
            <a:r>
              <a:rPr lang="en-US" altLang="en-US" sz="2000" smtClean="0">
                <a:solidFill>
                  <a:srgbClr val="FF6600"/>
                </a:solidFill>
              </a:rPr>
              <a:t> </a:t>
            </a:r>
            <a:r>
              <a:rPr lang="en-US" altLang="en-US" sz="2000" smtClean="0">
                <a:solidFill>
                  <a:schemeClr val="bg2"/>
                </a:solidFill>
              </a:rPr>
              <a:t>photography</a:t>
            </a:r>
          </a:p>
          <a:p>
            <a:pPr lvl="1"/>
            <a:r>
              <a:rPr lang="en-US" altLang="en-US" sz="2000" smtClean="0">
                <a:solidFill>
                  <a:srgbClr val="FF0000"/>
                </a:solidFill>
              </a:rPr>
              <a:t>topographic and cadastral</a:t>
            </a:r>
            <a:r>
              <a:rPr lang="en-US" altLang="en-US" sz="2000" smtClean="0"/>
              <a:t> mapping</a:t>
            </a:r>
          </a:p>
          <a:p>
            <a:pPr lvl="1"/>
            <a:r>
              <a:rPr lang="en-US" altLang="en-US" sz="2000" smtClean="0"/>
              <a:t>currently more digital</a:t>
            </a:r>
          </a:p>
          <a:p>
            <a:endParaRPr lang="en-US" altLang="en-US" sz="2000" smtClean="0"/>
          </a:p>
          <a:p>
            <a:r>
              <a:rPr lang="en-US" altLang="en-US" sz="2000" smtClean="0"/>
              <a:t>Video Camera</a:t>
            </a:r>
          </a:p>
          <a:p>
            <a:pPr lvl="1"/>
            <a:r>
              <a:rPr lang="en-US" altLang="en-US" sz="2000" smtClean="0"/>
              <a:t>predominantly </a:t>
            </a:r>
            <a:r>
              <a:rPr lang="en-US" altLang="en-US" sz="2000" smtClean="0">
                <a:solidFill>
                  <a:srgbClr val="FF0000"/>
                </a:solidFill>
              </a:rPr>
              <a:t>visible spectrum</a:t>
            </a:r>
          </a:p>
          <a:p>
            <a:pPr lvl="1"/>
            <a:r>
              <a:rPr lang="en-US" altLang="en-US" sz="2000" smtClean="0">
                <a:solidFill>
                  <a:srgbClr val="FF0000"/>
                </a:solidFill>
              </a:rPr>
              <a:t>thermal infrared</a:t>
            </a:r>
          </a:p>
          <a:p>
            <a:pPr lvl="1"/>
            <a:r>
              <a:rPr lang="en-US" altLang="en-US" sz="2000" smtClean="0">
                <a:solidFill>
                  <a:srgbClr val="000000"/>
                </a:solidFill>
              </a:rPr>
              <a:t>low cost image</a:t>
            </a:r>
            <a:r>
              <a:rPr lang="en-US" altLang="en-US" sz="2000" smtClean="0">
                <a:solidFill>
                  <a:srgbClr val="FF0000"/>
                </a:solidFill>
              </a:rPr>
              <a:t> data for </a:t>
            </a:r>
            <a:r>
              <a:rPr lang="en-GB" altLang="en-US" sz="2000" smtClean="0">
                <a:solidFill>
                  <a:srgbClr val="FF0000"/>
                </a:solidFill>
              </a:rPr>
              <a:t>reconnaissance or </a:t>
            </a:r>
            <a:r>
              <a:rPr lang="en-US" altLang="en-US" sz="2000" smtClean="0">
                <a:solidFill>
                  <a:srgbClr val="FF0000"/>
                </a:solidFill>
              </a:rPr>
              <a:t>qualitative</a:t>
            </a:r>
            <a:r>
              <a:rPr lang="en-US" altLang="en-US" sz="2000" smtClean="0"/>
              <a:t> </a:t>
            </a:r>
            <a:r>
              <a:rPr lang="en-US" altLang="en-US" sz="2000" smtClean="0">
                <a:solidFill>
                  <a:srgbClr val="000000"/>
                </a:solidFill>
              </a:rPr>
              <a:t>purposes</a:t>
            </a:r>
          </a:p>
          <a:p>
            <a:pPr lvl="1"/>
            <a:r>
              <a:rPr lang="en-GB" altLang="en-US" sz="2000" smtClean="0">
                <a:solidFill>
                  <a:srgbClr val="FF0000"/>
                </a:solidFill>
              </a:rPr>
              <a:t>cannot </a:t>
            </a:r>
            <a:r>
              <a:rPr lang="en-GB" altLang="en-US" sz="2000" smtClean="0">
                <a:solidFill>
                  <a:srgbClr val="000000"/>
                </a:solidFill>
              </a:rPr>
              <a:t>be used for detailed</a:t>
            </a:r>
            <a:r>
              <a:rPr lang="en-GB" altLang="en-US" sz="2000" smtClean="0">
                <a:solidFill>
                  <a:srgbClr val="FF0000"/>
                </a:solidFill>
              </a:rPr>
              <a:t> mapping</a:t>
            </a:r>
            <a:endParaRPr lang="en-US" altLang="en-US" sz="2000" smtClean="0"/>
          </a:p>
          <a:p>
            <a:pPr>
              <a:buFontTx/>
              <a:buNone/>
            </a:pPr>
            <a:endParaRPr lang="en-US" altLang="en-US" sz="2000" smtClean="0">
              <a:solidFill>
                <a:srgbClr val="0000FF"/>
              </a:solidFill>
            </a:endParaRPr>
          </a:p>
          <a:p>
            <a:pPr lvl="1"/>
            <a:endParaRPr lang="en-US" altLang="en-US" sz="2000" smtClean="0"/>
          </a:p>
        </p:txBody>
      </p:sp>
      <p:pic>
        <p:nvPicPr>
          <p:cNvPr id="92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325" y="287338"/>
            <a:ext cx="2851150"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3716338"/>
            <a:ext cx="3027362"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115888"/>
            <a:ext cx="7772400" cy="900112"/>
          </a:xfrm>
        </p:spPr>
        <p:txBody>
          <a:bodyPr/>
          <a:lstStyle/>
          <a:p>
            <a:r>
              <a:rPr lang="en-US" altLang="en-US" sz="3600" i="0" smtClean="0">
                <a:solidFill>
                  <a:srgbClr val="000000"/>
                </a:solidFill>
                <a:effectLst/>
              </a:rPr>
              <a:t>TERRA (EOS)</a:t>
            </a:r>
          </a:p>
        </p:txBody>
      </p:sp>
      <p:sp>
        <p:nvSpPr>
          <p:cNvPr id="63491" name="Rectangle 3"/>
          <p:cNvSpPr>
            <a:spLocks noGrp="1" noChangeArrowheads="1"/>
          </p:cNvSpPr>
          <p:nvPr>
            <p:ph type="body" idx="1"/>
          </p:nvPr>
        </p:nvSpPr>
        <p:spPr>
          <a:xfrm>
            <a:off x="611188" y="981075"/>
            <a:ext cx="8199437" cy="5216525"/>
          </a:xfrm>
        </p:spPr>
        <p:txBody>
          <a:bodyPr/>
          <a:lstStyle/>
          <a:p>
            <a:pPr>
              <a:defRPr/>
            </a:pPr>
            <a:r>
              <a:rPr lang="en-ZA" altLang="en-US" sz="2000" b="1" dirty="0"/>
              <a:t>Terra</a:t>
            </a:r>
            <a:r>
              <a:rPr lang="en-ZA" altLang="en-US" sz="2000" dirty="0"/>
              <a:t> (EOS) is a multi-national </a:t>
            </a:r>
            <a:r>
              <a:rPr lang="en-ZA" altLang="en-US" sz="2000" dirty="0">
                <a:solidFill>
                  <a:srgbClr val="FF0000"/>
                </a:solidFill>
                <a:hlinkClick r:id="rId3" tooltip="NASA"/>
              </a:rPr>
              <a:t>NASA</a:t>
            </a:r>
            <a:r>
              <a:rPr lang="en-ZA" altLang="en-US" sz="2000" dirty="0">
                <a:solidFill>
                  <a:srgbClr val="FF0000"/>
                </a:solidFill>
              </a:rPr>
              <a:t> </a:t>
            </a:r>
            <a:r>
              <a:rPr lang="en-ZA" altLang="en-US" sz="2000" dirty="0"/>
              <a:t>scientific research </a:t>
            </a:r>
            <a:r>
              <a:rPr lang="en-ZA" altLang="en-US" sz="2000" dirty="0">
                <a:hlinkClick r:id="rId4" tooltip="Satellite"/>
              </a:rPr>
              <a:t>satellite</a:t>
            </a:r>
            <a:r>
              <a:rPr lang="en-ZA" altLang="en-US" sz="2000" dirty="0"/>
              <a:t> in a </a:t>
            </a:r>
            <a:r>
              <a:rPr lang="en-ZA" altLang="en-US" sz="2000" dirty="0">
                <a:hlinkClick r:id="rId5" tooltip="Sun-synchronous"/>
              </a:rPr>
              <a:t>sun-synchronous</a:t>
            </a:r>
            <a:r>
              <a:rPr lang="en-ZA" altLang="en-US" sz="2000" dirty="0"/>
              <a:t> </a:t>
            </a:r>
            <a:r>
              <a:rPr lang="en-ZA" altLang="en-US" sz="2000" dirty="0">
                <a:hlinkClick r:id="rId6" tooltip="Orbit"/>
              </a:rPr>
              <a:t>orbit</a:t>
            </a:r>
            <a:r>
              <a:rPr lang="en-ZA" altLang="en-US" sz="2000" dirty="0"/>
              <a:t> around the </a:t>
            </a:r>
            <a:r>
              <a:rPr lang="en-ZA" altLang="en-US" sz="2000" dirty="0">
                <a:hlinkClick r:id="rId7" tooltip="Earth"/>
              </a:rPr>
              <a:t>Earth</a:t>
            </a:r>
            <a:r>
              <a:rPr lang="en-ZA" altLang="en-US" sz="2000" dirty="0"/>
              <a:t>. </a:t>
            </a:r>
          </a:p>
          <a:p>
            <a:pPr>
              <a:defRPr/>
            </a:pPr>
            <a:r>
              <a:rPr lang="en-ZA" altLang="en-US" sz="2000" dirty="0"/>
              <a:t>The name "Terra" comes from the </a:t>
            </a:r>
            <a:r>
              <a:rPr lang="en-ZA" altLang="en-US" sz="2000" dirty="0">
                <a:hlinkClick r:id="rId8" tooltip="Latin"/>
              </a:rPr>
              <a:t>Latin</a:t>
            </a:r>
            <a:r>
              <a:rPr lang="en-ZA" altLang="en-US" sz="2000" dirty="0"/>
              <a:t> word for Earth.</a:t>
            </a:r>
          </a:p>
          <a:p>
            <a:pPr>
              <a:defRPr/>
            </a:pPr>
            <a:r>
              <a:rPr lang="en-ZA" altLang="en-US" sz="2000" dirty="0"/>
              <a:t>The satellite was launched on December 18, 1999, and began collecting data on February 24, 2000.</a:t>
            </a:r>
          </a:p>
          <a:p>
            <a:pPr>
              <a:defRPr/>
            </a:pPr>
            <a:r>
              <a:rPr lang="en-ZA" altLang="en-US" sz="2000" dirty="0"/>
              <a:t>Terra carries </a:t>
            </a:r>
            <a:r>
              <a:rPr lang="en-ZA" altLang="en-US" sz="2000" dirty="0">
                <a:solidFill>
                  <a:srgbClr val="FF0000"/>
                </a:solidFill>
              </a:rPr>
              <a:t>five remote sensors </a:t>
            </a:r>
            <a:r>
              <a:rPr lang="en-ZA" altLang="en-US" sz="2000" dirty="0"/>
              <a:t>designed to monitor the state of Earth's </a:t>
            </a:r>
            <a:r>
              <a:rPr lang="en-ZA" altLang="en-US" sz="2000" dirty="0">
                <a:hlinkClick r:id="rId9" tooltip="Natural environment"/>
              </a:rPr>
              <a:t>environment</a:t>
            </a:r>
            <a:r>
              <a:rPr lang="en-ZA" altLang="en-US" sz="2000" dirty="0"/>
              <a:t> and on going changes in its </a:t>
            </a:r>
            <a:r>
              <a:rPr lang="en-ZA" altLang="en-US" sz="2000" dirty="0">
                <a:hlinkClick r:id="rId10" tooltip="Climate"/>
              </a:rPr>
              <a:t>climate</a:t>
            </a:r>
            <a:r>
              <a:rPr lang="en-ZA" altLang="en-US" sz="2000" dirty="0"/>
              <a:t> system</a:t>
            </a:r>
            <a:r>
              <a:rPr lang="en-US" altLang="en-US" sz="2000" dirty="0">
                <a:solidFill>
                  <a:srgbClr val="000000"/>
                </a:solidFill>
              </a:rPr>
              <a:t>:</a:t>
            </a:r>
          </a:p>
          <a:p>
            <a:pPr lvl="1">
              <a:defRPr/>
            </a:pPr>
            <a:r>
              <a:rPr lang="en-US" altLang="en-US" sz="1800" dirty="0">
                <a:solidFill>
                  <a:srgbClr val="000000"/>
                </a:solidFill>
                <a:highlight>
                  <a:srgbClr val="FFFF00"/>
                </a:highlight>
              </a:rPr>
              <a:t>ASTER</a:t>
            </a:r>
            <a:r>
              <a:rPr lang="en-US" altLang="en-US" sz="1800" dirty="0">
                <a:solidFill>
                  <a:srgbClr val="000000"/>
                </a:solidFill>
              </a:rPr>
              <a:t> - Advanced Spaceborne Thermal Emission and Reflection Radiometer </a:t>
            </a:r>
          </a:p>
          <a:p>
            <a:pPr lvl="1">
              <a:defRPr/>
            </a:pPr>
            <a:r>
              <a:rPr lang="en-US" altLang="en-US" sz="1800" dirty="0">
                <a:solidFill>
                  <a:srgbClr val="000000"/>
                </a:solidFill>
              </a:rPr>
              <a:t>CERES - Clouds and the Earth's Radiant Energy System </a:t>
            </a:r>
          </a:p>
          <a:p>
            <a:pPr lvl="1">
              <a:defRPr/>
            </a:pPr>
            <a:r>
              <a:rPr lang="en-US" altLang="en-US" sz="1800" dirty="0">
                <a:solidFill>
                  <a:srgbClr val="000000"/>
                </a:solidFill>
              </a:rPr>
              <a:t>MISR - Multi-angle Imaging Spectro-radiometer </a:t>
            </a:r>
          </a:p>
          <a:p>
            <a:pPr lvl="1">
              <a:defRPr/>
            </a:pPr>
            <a:r>
              <a:rPr lang="en-US" altLang="en-US" sz="1800" dirty="0">
                <a:solidFill>
                  <a:srgbClr val="000000"/>
                </a:solidFill>
                <a:highlight>
                  <a:srgbClr val="FFFF00"/>
                </a:highlight>
              </a:rPr>
              <a:t>MODIS</a:t>
            </a:r>
            <a:r>
              <a:rPr lang="en-US" altLang="en-US" sz="1800" dirty="0">
                <a:solidFill>
                  <a:srgbClr val="000000"/>
                </a:solidFill>
              </a:rPr>
              <a:t> - Moderate-resolution Imaging Spectroradiometer </a:t>
            </a:r>
          </a:p>
          <a:p>
            <a:pPr lvl="1">
              <a:defRPr/>
            </a:pPr>
            <a:r>
              <a:rPr lang="en-US" altLang="en-US" sz="1800" dirty="0">
                <a:solidFill>
                  <a:srgbClr val="000000"/>
                </a:solidFill>
              </a:rPr>
              <a:t>MOPITT - Measurements of Pollution in the Troposphere </a:t>
            </a:r>
          </a:p>
          <a:p>
            <a:pPr>
              <a:defRPr/>
            </a:pPr>
            <a:r>
              <a:rPr lang="en-US" altLang="en-US" sz="1600" dirty="0">
                <a:solidFill>
                  <a:srgbClr val="000000"/>
                </a:solidFill>
                <a:hlinkClick r:id="rId11"/>
              </a:rPr>
              <a:t>http://edcdaac.usgs.gov/main.html</a:t>
            </a:r>
            <a:endParaRPr lang="en-US" altLang="en-US" sz="1600" dirty="0">
              <a:solidFill>
                <a:srgbClr val="000000"/>
              </a:solidFill>
            </a:endParaRPr>
          </a:p>
          <a:p>
            <a:pPr>
              <a:defRPr/>
            </a:pPr>
            <a:r>
              <a:rPr lang="en-US" altLang="en-US" sz="2200" i="1" dirty="0">
                <a:solidFill>
                  <a:srgbClr val="FF0000"/>
                </a:solidFill>
              </a:rPr>
              <a:t>Assignment: Find out the spatial, spectral and temporal resolution of these five sensors </a:t>
            </a:r>
            <a:r>
              <a:rPr lang="en-US" altLang="en-US" sz="1600" dirty="0">
                <a:solidFill>
                  <a:srgbClr val="000000"/>
                </a:solidFill>
              </a:rPr>
              <a:t> </a:t>
            </a:r>
          </a:p>
          <a:p>
            <a:pPr>
              <a:defRPr/>
            </a:pPr>
            <a:endParaRPr lang="en-US" altLang="en-US" sz="1600" dirty="0">
              <a:solidFill>
                <a:srgbClr val="000000"/>
              </a:solidFill>
            </a:endParaRPr>
          </a:p>
          <a:p>
            <a:pPr>
              <a:defRPr/>
            </a:pPr>
            <a:endParaRPr lang="en-US" altLang="en-US" sz="2800" dirty="0">
              <a:solidFill>
                <a:srgbClr val="00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95288" y="115888"/>
            <a:ext cx="7772400" cy="749300"/>
          </a:xfrm>
        </p:spPr>
        <p:txBody>
          <a:bodyPr/>
          <a:lstStyle/>
          <a:p>
            <a:r>
              <a:rPr lang="en-US" altLang="en-US" sz="3600" i="0" smtClean="0">
                <a:solidFill>
                  <a:srgbClr val="000000"/>
                </a:solidFill>
                <a:effectLst/>
              </a:rPr>
              <a:t>AQUA (EOS)</a:t>
            </a:r>
          </a:p>
        </p:txBody>
      </p:sp>
      <p:sp>
        <p:nvSpPr>
          <p:cNvPr id="53251" name="Rectangle 3"/>
          <p:cNvSpPr>
            <a:spLocks noGrp="1" noChangeArrowheads="1"/>
          </p:cNvSpPr>
          <p:nvPr>
            <p:ph type="body" idx="1"/>
          </p:nvPr>
        </p:nvSpPr>
        <p:spPr>
          <a:xfrm>
            <a:off x="250825" y="836613"/>
            <a:ext cx="8497888" cy="5545137"/>
          </a:xfrm>
        </p:spPr>
        <p:txBody>
          <a:bodyPr/>
          <a:lstStyle/>
          <a:p>
            <a:pPr algn="just"/>
            <a:r>
              <a:rPr lang="en-ZA" altLang="en-US" sz="2400" b="1" smtClean="0"/>
              <a:t>Aqua</a:t>
            </a:r>
            <a:r>
              <a:rPr lang="en-ZA" altLang="en-US" sz="2400" smtClean="0"/>
              <a:t> (</a:t>
            </a:r>
            <a:r>
              <a:rPr lang="en-ZA" altLang="en-US" sz="2400" b="1" smtClean="0"/>
              <a:t>EOS</a:t>
            </a:r>
            <a:r>
              <a:rPr lang="en-ZA" altLang="en-US" sz="2400" smtClean="0"/>
              <a:t>) is </a:t>
            </a:r>
            <a:r>
              <a:rPr lang="en-ZA" altLang="en-US" sz="2400" u="sng" smtClean="0">
                <a:hlinkClick r:id="rId3" tooltip="NASA"/>
              </a:rPr>
              <a:t>NASA</a:t>
            </a:r>
            <a:r>
              <a:rPr lang="en-ZA" altLang="en-US" sz="2400" smtClean="0"/>
              <a:t> scientific research </a:t>
            </a:r>
            <a:r>
              <a:rPr lang="en-ZA" altLang="en-US" sz="2400" u="sng" smtClean="0">
                <a:hlinkClick r:id="rId4" tooltip="Satellite"/>
              </a:rPr>
              <a:t>satellite</a:t>
            </a:r>
            <a:r>
              <a:rPr lang="en-ZA" altLang="en-US" sz="2400" smtClean="0"/>
              <a:t> in </a:t>
            </a:r>
            <a:r>
              <a:rPr lang="en-ZA" altLang="en-US" sz="2400" u="sng" smtClean="0">
                <a:hlinkClick r:id="rId5" tooltip="Orbit"/>
              </a:rPr>
              <a:t>orbit</a:t>
            </a:r>
            <a:r>
              <a:rPr lang="en-ZA" altLang="en-US" sz="2400" smtClean="0"/>
              <a:t> around the </a:t>
            </a:r>
            <a:r>
              <a:rPr lang="en-ZA" altLang="en-US" sz="2400" u="sng" smtClean="0">
                <a:hlinkClick r:id="rId6" tooltip="Earth"/>
              </a:rPr>
              <a:t>Earth</a:t>
            </a:r>
            <a:r>
              <a:rPr lang="en-ZA" altLang="en-US" sz="2400" smtClean="0"/>
              <a:t>, studying the </a:t>
            </a:r>
            <a:r>
              <a:rPr lang="en-ZA" altLang="en-US" sz="2400" smtClean="0">
                <a:solidFill>
                  <a:srgbClr val="FF0000"/>
                </a:solidFill>
              </a:rPr>
              <a:t>precipitation</a:t>
            </a:r>
            <a:r>
              <a:rPr lang="en-ZA" altLang="en-US" sz="2400" smtClean="0"/>
              <a:t>, </a:t>
            </a:r>
            <a:r>
              <a:rPr lang="en-ZA" altLang="en-US" sz="2400" smtClean="0">
                <a:solidFill>
                  <a:srgbClr val="FF0000"/>
                </a:solidFill>
              </a:rPr>
              <a:t>evaporation</a:t>
            </a:r>
            <a:r>
              <a:rPr lang="en-ZA" altLang="en-US" sz="2400" smtClean="0"/>
              <a:t>, and </a:t>
            </a:r>
            <a:r>
              <a:rPr lang="en-ZA" altLang="en-US" sz="2400" smtClean="0">
                <a:solidFill>
                  <a:srgbClr val="FF0000"/>
                </a:solidFill>
              </a:rPr>
              <a:t>cycling</a:t>
            </a:r>
            <a:r>
              <a:rPr lang="en-ZA" altLang="en-US" sz="2400" smtClean="0"/>
              <a:t> of </a:t>
            </a:r>
            <a:r>
              <a:rPr lang="en-ZA" altLang="en-US" sz="2400" smtClean="0">
                <a:solidFill>
                  <a:srgbClr val="FF0000"/>
                </a:solidFill>
              </a:rPr>
              <a:t>water</a:t>
            </a:r>
            <a:r>
              <a:rPr lang="en-ZA" altLang="en-US" sz="2400" smtClean="0"/>
              <a:t>. </a:t>
            </a:r>
          </a:p>
          <a:p>
            <a:pPr algn="just"/>
            <a:r>
              <a:rPr lang="en-ZA" altLang="en-US" sz="2400" smtClean="0"/>
              <a:t>It is the second major component of the EOS launched 2002.</a:t>
            </a:r>
          </a:p>
          <a:p>
            <a:pPr algn="just"/>
            <a:r>
              <a:rPr lang="en-ZA" altLang="en-US" sz="2400" smtClean="0"/>
              <a:t>The name "Aqua" comes from the </a:t>
            </a:r>
            <a:r>
              <a:rPr lang="en-ZA" altLang="en-US" sz="2400" u="sng" smtClean="0">
                <a:hlinkClick r:id="rId7" tooltip="Latin"/>
              </a:rPr>
              <a:t>Latin</a:t>
            </a:r>
            <a:r>
              <a:rPr lang="en-ZA" altLang="en-US" sz="2400" smtClean="0"/>
              <a:t> word for water. </a:t>
            </a:r>
          </a:p>
          <a:p>
            <a:pPr algn="just"/>
            <a:r>
              <a:rPr lang="en-ZA" altLang="en-US" sz="2400" smtClean="0"/>
              <a:t>Aqua carries six instruments for studies of water on the Earth's surface and in the </a:t>
            </a:r>
            <a:r>
              <a:rPr lang="en-ZA" altLang="en-US" sz="2400" u="sng" smtClean="0">
                <a:hlinkClick r:id="rId8" tooltip="Earth's atmosphere"/>
              </a:rPr>
              <a:t>atmosphere</a:t>
            </a:r>
            <a:r>
              <a:rPr lang="en-ZA" altLang="en-US" sz="2400" smtClean="0"/>
              <a:t>:</a:t>
            </a:r>
          </a:p>
          <a:p>
            <a:pPr lvl="1"/>
            <a:r>
              <a:rPr lang="en-ZA" altLang="en-US" sz="2000" smtClean="0"/>
              <a:t>AMSR-E — Advanced </a:t>
            </a:r>
            <a:r>
              <a:rPr lang="en-ZA" altLang="en-US" sz="2000" u="sng" smtClean="0">
                <a:hlinkClick r:id="rId9" tooltip="Microwave"/>
              </a:rPr>
              <a:t>Microwave</a:t>
            </a:r>
            <a:r>
              <a:rPr lang="en-ZA" altLang="en-US" sz="2000" smtClean="0"/>
              <a:t> Scanning Radiometer-EOS — measures </a:t>
            </a:r>
            <a:r>
              <a:rPr lang="en-ZA" altLang="en-US" sz="2000" u="sng" smtClean="0">
                <a:hlinkClick r:id="rId10" tooltip="Cloud"/>
              </a:rPr>
              <a:t>cloud</a:t>
            </a:r>
            <a:r>
              <a:rPr lang="en-ZA" altLang="en-US" sz="2000" smtClean="0"/>
              <a:t> properties, </a:t>
            </a:r>
            <a:r>
              <a:rPr lang="en-ZA" altLang="en-US" sz="2000" u="sng" smtClean="0">
                <a:hlinkClick r:id="rId11" tooltip="Sea surface temperature"/>
              </a:rPr>
              <a:t>sea surface temperature</a:t>
            </a:r>
            <a:r>
              <a:rPr lang="en-ZA" altLang="en-US" sz="2000" smtClean="0"/>
              <a:t>, near-surface </a:t>
            </a:r>
            <a:r>
              <a:rPr lang="en-ZA" altLang="en-US" sz="2000" u="sng" smtClean="0">
                <a:hlinkClick r:id="rId12" tooltip="Wind speed"/>
              </a:rPr>
              <a:t>wind speed</a:t>
            </a:r>
            <a:r>
              <a:rPr lang="en-ZA" altLang="en-US" sz="2000" smtClean="0"/>
              <a:t>, </a:t>
            </a:r>
            <a:r>
              <a:rPr lang="en-ZA" altLang="en-US" sz="2000" u="sng" smtClean="0">
                <a:hlinkClick r:id="rId13" tooltip="Black body"/>
              </a:rPr>
              <a:t>radiative energy</a:t>
            </a:r>
            <a:r>
              <a:rPr lang="en-ZA" altLang="en-US" sz="2000" smtClean="0"/>
              <a:t> flux, surface water, </a:t>
            </a:r>
            <a:r>
              <a:rPr lang="en-ZA" altLang="en-US" sz="2000" u="sng" smtClean="0">
                <a:hlinkClick r:id="rId14" tooltip="Ice"/>
              </a:rPr>
              <a:t>ice</a:t>
            </a:r>
            <a:r>
              <a:rPr lang="en-ZA" altLang="en-US" sz="2000" smtClean="0"/>
              <a:t> and </a:t>
            </a:r>
            <a:r>
              <a:rPr lang="en-ZA" altLang="en-US" sz="2000" u="sng" smtClean="0">
                <a:hlinkClick r:id="rId15" tooltip="Snow"/>
              </a:rPr>
              <a:t>snow</a:t>
            </a:r>
            <a:r>
              <a:rPr lang="en-ZA" altLang="en-US" sz="2000" smtClean="0"/>
              <a:t>.</a:t>
            </a:r>
          </a:p>
          <a:p>
            <a:pPr lvl="1"/>
            <a:r>
              <a:rPr lang="en-ZA" altLang="en-US" sz="2000" u="sng" smtClean="0">
                <a:hlinkClick r:id="rId16" tooltip="MODIS"/>
              </a:rPr>
              <a:t>MODIS</a:t>
            </a:r>
            <a:r>
              <a:rPr lang="en-ZA" altLang="en-US" sz="2000" smtClean="0"/>
              <a:t> — Moderate Resolution Imaging Spectroradiometer, also measures cloud properties and radiative energy flux, also </a:t>
            </a:r>
            <a:r>
              <a:rPr lang="en-ZA" altLang="en-US" sz="2000" u="sng" smtClean="0">
                <a:hlinkClick r:id="rId17" tooltip="Particulate"/>
              </a:rPr>
              <a:t>aerosol</a:t>
            </a:r>
            <a:r>
              <a:rPr lang="en-ZA" altLang="en-US" sz="2000" smtClean="0"/>
              <a:t> properties; land cover and land use change, fires and </a:t>
            </a:r>
            <a:r>
              <a:rPr lang="en-ZA" altLang="en-US" sz="2000" u="sng" smtClean="0">
                <a:hlinkClick r:id="rId18" tooltip="Volcano"/>
              </a:rPr>
              <a:t>volcanos</a:t>
            </a:r>
            <a:r>
              <a:rPr lang="en-ZA" altLang="en-US" sz="2000" smtClean="0"/>
              <a:t>. This instrument is also aboard </a:t>
            </a:r>
            <a:r>
              <a:rPr lang="en-ZA" altLang="en-US" sz="2000" u="sng" smtClean="0">
                <a:hlinkClick r:id="rId19" tooltip="Terra (satellite)"/>
              </a:rPr>
              <a:t>Terra</a:t>
            </a:r>
            <a:r>
              <a:rPr lang="en-ZA" altLang="en-US" sz="2000" smtClean="0"/>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95288" y="115888"/>
            <a:ext cx="7772400" cy="749300"/>
          </a:xfrm>
        </p:spPr>
        <p:txBody>
          <a:bodyPr/>
          <a:lstStyle/>
          <a:p>
            <a:r>
              <a:rPr lang="en-US" altLang="en-US" sz="3600" i="0" smtClean="0">
                <a:solidFill>
                  <a:srgbClr val="000000"/>
                </a:solidFill>
                <a:effectLst/>
              </a:rPr>
              <a:t>AQUA (EOS)</a:t>
            </a:r>
          </a:p>
        </p:txBody>
      </p:sp>
      <p:sp>
        <p:nvSpPr>
          <p:cNvPr id="55299" name="Rectangle 3"/>
          <p:cNvSpPr>
            <a:spLocks noGrp="1" noChangeArrowheads="1"/>
          </p:cNvSpPr>
          <p:nvPr>
            <p:ph type="body" idx="1"/>
          </p:nvPr>
        </p:nvSpPr>
        <p:spPr>
          <a:xfrm>
            <a:off x="250825" y="1484313"/>
            <a:ext cx="8497888" cy="4176712"/>
          </a:xfrm>
        </p:spPr>
        <p:txBody>
          <a:bodyPr/>
          <a:lstStyle/>
          <a:p>
            <a:pPr lvl="1"/>
            <a:r>
              <a:rPr lang="en-ZA" altLang="en-US" sz="2200" u="sng" smtClean="0">
                <a:hlinkClick r:id="rId3" tooltip="Advanced Microwave Sounding Unit"/>
              </a:rPr>
              <a:t>AMSU-A</a:t>
            </a:r>
            <a:r>
              <a:rPr lang="en-ZA" altLang="en-US" sz="2200" smtClean="0"/>
              <a:t> — Advanced Microwave Sounding Unit — measures atmospheric </a:t>
            </a:r>
            <a:r>
              <a:rPr lang="en-ZA" altLang="en-US" sz="2200" u="sng" smtClean="0">
                <a:hlinkClick r:id="rId4" tooltip="Temperature"/>
              </a:rPr>
              <a:t>temperature</a:t>
            </a:r>
            <a:r>
              <a:rPr lang="en-ZA" altLang="en-US" sz="2200" smtClean="0"/>
              <a:t> and </a:t>
            </a:r>
            <a:r>
              <a:rPr lang="en-ZA" altLang="en-US" sz="2200" u="sng" smtClean="0">
                <a:hlinkClick r:id="rId5" tooltip="Humidity"/>
              </a:rPr>
              <a:t>humidity</a:t>
            </a:r>
            <a:r>
              <a:rPr lang="en-ZA" altLang="en-US" sz="2200" smtClean="0"/>
              <a:t>.</a:t>
            </a:r>
          </a:p>
          <a:p>
            <a:pPr lvl="1"/>
            <a:r>
              <a:rPr lang="en-ZA" altLang="en-US" sz="2200" smtClean="0"/>
              <a:t>AIRS — </a:t>
            </a:r>
            <a:r>
              <a:rPr lang="en-ZA" altLang="en-US" sz="2200" u="sng" smtClean="0">
                <a:hlinkClick r:id="rId6" tooltip="Atmospheric Infrared Sounder"/>
              </a:rPr>
              <a:t>Atmospheric Infrared Sounder</a:t>
            </a:r>
            <a:r>
              <a:rPr lang="en-ZA" altLang="en-US" sz="2200" smtClean="0"/>
              <a:t> — measures atmospheric temperature and humidity, land and sea surface temperatures.</a:t>
            </a:r>
          </a:p>
          <a:p>
            <a:pPr lvl="1"/>
            <a:r>
              <a:rPr lang="en-ZA" altLang="en-US" sz="2200" smtClean="0">
                <a:solidFill>
                  <a:srgbClr val="FF0000"/>
                </a:solidFill>
              </a:rPr>
              <a:t>HSB</a:t>
            </a:r>
            <a:r>
              <a:rPr lang="en-ZA" altLang="en-US" sz="2200" smtClean="0"/>
              <a:t> — </a:t>
            </a:r>
            <a:r>
              <a:rPr lang="en-ZA" altLang="en-US" sz="2200" u="sng" smtClean="0">
                <a:hlinkClick r:id="rId7" tooltip="Humidity Sounder for Brazil"/>
              </a:rPr>
              <a:t>Humidity Sounder for Brazil</a:t>
            </a:r>
            <a:r>
              <a:rPr lang="en-ZA" altLang="en-US" sz="2200" smtClean="0"/>
              <a:t> — </a:t>
            </a:r>
            <a:r>
              <a:rPr lang="en-ZA" altLang="en-US" sz="2200" u="sng" smtClean="0">
                <a:hlinkClick r:id="rId8" tooltip="VHF"/>
              </a:rPr>
              <a:t>VHF</a:t>
            </a:r>
            <a:r>
              <a:rPr lang="en-ZA" altLang="en-US" sz="2200" smtClean="0"/>
              <a:t> band equipment measuring atmospheric humidity. Furnished by </a:t>
            </a:r>
            <a:r>
              <a:rPr lang="en-ZA" altLang="en-US" sz="2200" u="sng" smtClean="0">
                <a:hlinkClick r:id="rId9" tooltip="INPE"/>
              </a:rPr>
              <a:t>Instituto Nacional de Pesquisas Espaciais</a:t>
            </a:r>
            <a:r>
              <a:rPr lang="en-ZA" altLang="en-US" sz="2200" smtClean="0"/>
              <a:t> of Brazil. The HSB instrument has been in survival mode since 2/5/2003.</a:t>
            </a:r>
          </a:p>
          <a:p>
            <a:pPr lvl="1"/>
            <a:r>
              <a:rPr lang="en-ZA" altLang="en-US" sz="2200" smtClean="0"/>
              <a:t>CERES — </a:t>
            </a:r>
            <a:r>
              <a:rPr lang="en-ZA" altLang="en-US" sz="2200" u="sng" smtClean="0">
                <a:hlinkClick r:id="rId10" tooltip="Clouds and the Earth's Radiant Energy System"/>
              </a:rPr>
              <a:t>Clouds and the Earth's Radiant Energy System</a:t>
            </a:r>
            <a:r>
              <a:rPr lang="en-ZA" altLang="en-US" sz="2200" smtClean="0"/>
              <a:t>, Flying Models 3 and 4, measure broadband radiative energy flux.</a:t>
            </a:r>
            <a:endParaRPr lang="en-US" altLang="en-US" sz="2200" smtClean="0">
              <a:solidFill>
                <a:srgbClr val="000000"/>
              </a:solidFill>
            </a:endParaRPr>
          </a:p>
          <a:p>
            <a:pPr lvl="1">
              <a:lnSpc>
                <a:spcPct val="90000"/>
              </a:lnSpc>
            </a:pPr>
            <a:endParaRPr lang="en-US" altLang="en-US" sz="2400" smtClean="0">
              <a:solidFill>
                <a:srgbClr val="00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11188" y="188913"/>
            <a:ext cx="7772400" cy="1143000"/>
          </a:xfrm>
        </p:spPr>
        <p:txBody>
          <a:bodyPr/>
          <a:lstStyle/>
          <a:p>
            <a:r>
              <a:rPr lang="en-US" altLang="en-US" sz="3600" i="0" smtClean="0">
                <a:solidFill>
                  <a:srgbClr val="000000"/>
                </a:solidFill>
                <a:effectLst/>
              </a:rPr>
              <a:t>ASTER</a:t>
            </a:r>
          </a:p>
        </p:txBody>
      </p:sp>
      <p:sp>
        <p:nvSpPr>
          <p:cNvPr id="57347" name="Rectangle 3"/>
          <p:cNvSpPr>
            <a:spLocks noGrp="1" noChangeArrowheads="1"/>
          </p:cNvSpPr>
          <p:nvPr>
            <p:ph type="body" sz="half" idx="1"/>
          </p:nvPr>
        </p:nvSpPr>
        <p:spPr>
          <a:xfrm>
            <a:off x="395288" y="1268413"/>
            <a:ext cx="7772400" cy="2695575"/>
          </a:xfrm>
        </p:spPr>
        <p:txBody>
          <a:bodyPr/>
          <a:lstStyle/>
          <a:p>
            <a:pPr>
              <a:lnSpc>
                <a:spcPct val="90000"/>
              </a:lnSpc>
            </a:pPr>
            <a:r>
              <a:rPr lang="en-US" altLang="en-US" sz="2800" smtClean="0">
                <a:solidFill>
                  <a:srgbClr val="000000"/>
                </a:solidFill>
              </a:rPr>
              <a:t>Advanced Spaceborne Thermal Emission and Reflection Radiometer</a:t>
            </a:r>
          </a:p>
          <a:p>
            <a:pPr>
              <a:lnSpc>
                <a:spcPct val="90000"/>
              </a:lnSpc>
            </a:pPr>
            <a:r>
              <a:rPr lang="en-US" altLang="en-US" sz="2800" smtClean="0">
                <a:solidFill>
                  <a:srgbClr val="000000"/>
                </a:solidFill>
              </a:rPr>
              <a:t>Also known as Intermediate Thermal Infrared Radiometer – ITIR</a:t>
            </a:r>
          </a:p>
          <a:p>
            <a:pPr>
              <a:lnSpc>
                <a:spcPct val="90000"/>
              </a:lnSpc>
            </a:pPr>
            <a:r>
              <a:rPr lang="en-US" altLang="en-US" sz="2800" smtClean="0">
                <a:solidFill>
                  <a:srgbClr val="000000"/>
                </a:solidFill>
              </a:rPr>
              <a:t>Currently on TERRA satellite</a:t>
            </a:r>
            <a:endParaRPr lang="en-US" altLang="en-US" sz="2400" smtClean="0">
              <a:solidFill>
                <a:srgbClr val="000000"/>
              </a:solidFill>
            </a:endParaRPr>
          </a:p>
          <a:p>
            <a:pPr lvl="1">
              <a:lnSpc>
                <a:spcPct val="90000"/>
              </a:lnSpc>
              <a:buFontTx/>
              <a:buNone/>
            </a:pPr>
            <a:endParaRPr lang="en-US" altLang="en-US" sz="2400" smtClean="0">
              <a:solidFill>
                <a:srgbClr val="000000"/>
              </a:solidFill>
            </a:endParaRPr>
          </a:p>
        </p:txBody>
      </p:sp>
      <p:grpSp>
        <p:nvGrpSpPr>
          <p:cNvPr id="57348" name="Group 4"/>
          <p:cNvGrpSpPr>
            <a:grpSpLocks/>
          </p:cNvGrpSpPr>
          <p:nvPr/>
        </p:nvGrpSpPr>
        <p:grpSpPr bwMode="auto">
          <a:xfrm>
            <a:off x="519113" y="4713288"/>
            <a:ext cx="7289800" cy="1716087"/>
            <a:chOff x="327" y="2969"/>
            <a:chExt cx="4592" cy="1081"/>
          </a:xfrm>
        </p:grpSpPr>
        <p:pic>
          <p:nvPicPr>
            <p:cNvPr id="57349" name="Picture 5" descr="spetr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 y="3353"/>
              <a:ext cx="396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 Box 6"/>
            <p:cNvSpPr txBox="1">
              <a:spLocks noChangeArrowheads="1"/>
            </p:cNvSpPr>
            <p:nvPr/>
          </p:nvSpPr>
          <p:spPr bwMode="auto">
            <a:xfrm>
              <a:off x="327" y="3113"/>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400</a:t>
              </a:r>
              <a:endParaRPr kumimoji="0" lang="en-US" altLang="en-US" sz="2400"/>
            </a:p>
          </p:txBody>
        </p:sp>
        <p:sp>
          <p:nvSpPr>
            <p:cNvPr id="57351" name="Text Box 7"/>
            <p:cNvSpPr txBox="1">
              <a:spLocks noChangeArrowheads="1"/>
            </p:cNvSpPr>
            <p:nvPr/>
          </p:nvSpPr>
          <p:spPr bwMode="auto">
            <a:xfrm>
              <a:off x="999" y="3113"/>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500</a:t>
              </a:r>
              <a:endParaRPr kumimoji="0" lang="en-US" altLang="en-US" sz="2400"/>
            </a:p>
          </p:txBody>
        </p:sp>
        <p:sp>
          <p:nvSpPr>
            <p:cNvPr id="57352" name="Text Box 8"/>
            <p:cNvSpPr txBox="1">
              <a:spLocks noChangeArrowheads="1"/>
            </p:cNvSpPr>
            <p:nvPr/>
          </p:nvSpPr>
          <p:spPr bwMode="auto">
            <a:xfrm>
              <a:off x="1623" y="3113"/>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600</a:t>
              </a:r>
              <a:endParaRPr kumimoji="0" lang="en-US" altLang="en-US" sz="2400"/>
            </a:p>
          </p:txBody>
        </p:sp>
        <p:sp>
          <p:nvSpPr>
            <p:cNvPr id="57353" name="Text Box 9"/>
            <p:cNvSpPr txBox="1">
              <a:spLocks noChangeArrowheads="1"/>
            </p:cNvSpPr>
            <p:nvPr/>
          </p:nvSpPr>
          <p:spPr bwMode="auto">
            <a:xfrm>
              <a:off x="2827" y="3113"/>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800</a:t>
              </a:r>
              <a:endParaRPr kumimoji="0" lang="en-US" altLang="en-US" sz="2400"/>
            </a:p>
          </p:txBody>
        </p:sp>
        <p:sp>
          <p:nvSpPr>
            <p:cNvPr id="57354" name="Text Box 10"/>
            <p:cNvSpPr txBox="1">
              <a:spLocks noChangeArrowheads="1"/>
            </p:cNvSpPr>
            <p:nvPr/>
          </p:nvSpPr>
          <p:spPr bwMode="auto">
            <a:xfrm>
              <a:off x="3355" y="3113"/>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900</a:t>
              </a:r>
              <a:endParaRPr kumimoji="0" lang="en-US" altLang="en-US" sz="2400"/>
            </a:p>
          </p:txBody>
        </p:sp>
        <p:sp>
          <p:nvSpPr>
            <p:cNvPr id="57355" name="Text Box 11"/>
            <p:cNvSpPr txBox="1">
              <a:spLocks noChangeArrowheads="1"/>
            </p:cNvSpPr>
            <p:nvPr/>
          </p:nvSpPr>
          <p:spPr bwMode="auto">
            <a:xfrm>
              <a:off x="4503" y="3065"/>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nm</a:t>
              </a:r>
              <a:endParaRPr kumimoji="0" lang="en-US" altLang="en-US" sz="2400"/>
            </a:p>
          </p:txBody>
        </p:sp>
        <p:sp>
          <p:nvSpPr>
            <p:cNvPr id="57356" name="Line 12"/>
            <p:cNvSpPr>
              <a:spLocks noChangeShapeType="1"/>
            </p:cNvSpPr>
            <p:nvPr/>
          </p:nvSpPr>
          <p:spPr bwMode="auto">
            <a:xfrm>
              <a:off x="2391" y="3017"/>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ZA"/>
            </a:p>
          </p:txBody>
        </p:sp>
        <p:sp>
          <p:nvSpPr>
            <p:cNvPr id="57357" name="Text Box 13"/>
            <p:cNvSpPr txBox="1">
              <a:spLocks noChangeArrowheads="1"/>
            </p:cNvSpPr>
            <p:nvPr/>
          </p:nvSpPr>
          <p:spPr bwMode="auto">
            <a:xfrm>
              <a:off x="1435" y="377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1</a:t>
              </a:r>
              <a:endParaRPr kumimoji="0" lang="en-US" altLang="en-US" sz="2400"/>
            </a:p>
          </p:txBody>
        </p:sp>
        <p:sp>
          <p:nvSpPr>
            <p:cNvPr id="57358" name="Text Box 14"/>
            <p:cNvSpPr txBox="1">
              <a:spLocks noChangeArrowheads="1"/>
            </p:cNvSpPr>
            <p:nvPr/>
          </p:nvSpPr>
          <p:spPr bwMode="auto">
            <a:xfrm>
              <a:off x="2059" y="377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2</a:t>
              </a:r>
              <a:endParaRPr kumimoji="0" lang="en-US" altLang="en-US" sz="2400"/>
            </a:p>
          </p:txBody>
        </p:sp>
        <p:sp>
          <p:nvSpPr>
            <p:cNvPr id="57359" name="Line 15"/>
            <p:cNvSpPr>
              <a:spLocks noChangeShapeType="1"/>
            </p:cNvSpPr>
            <p:nvPr/>
          </p:nvSpPr>
          <p:spPr bwMode="auto">
            <a:xfrm flipV="1">
              <a:off x="1823" y="3449"/>
              <a:ext cx="0" cy="288"/>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57360" name="Text Box 16"/>
            <p:cNvSpPr txBox="1">
              <a:spLocks noChangeArrowheads="1"/>
            </p:cNvSpPr>
            <p:nvPr/>
          </p:nvSpPr>
          <p:spPr bwMode="auto">
            <a:xfrm>
              <a:off x="2920" y="377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3</a:t>
              </a:r>
              <a:endParaRPr kumimoji="0" lang="en-US" altLang="en-US" sz="2400"/>
            </a:p>
          </p:txBody>
        </p:sp>
        <p:sp>
          <p:nvSpPr>
            <p:cNvPr id="57361" name="Line 17"/>
            <p:cNvSpPr>
              <a:spLocks noChangeShapeType="1"/>
            </p:cNvSpPr>
            <p:nvPr/>
          </p:nvSpPr>
          <p:spPr bwMode="auto">
            <a:xfrm flipV="1">
              <a:off x="1291" y="3449"/>
              <a:ext cx="0" cy="288"/>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57362" name="Line 18"/>
            <p:cNvSpPr>
              <a:spLocks noChangeShapeType="1"/>
            </p:cNvSpPr>
            <p:nvPr/>
          </p:nvSpPr>
          <p:spPr bwMode="auto">
            <a:xfrm flipV="1">
              <a:off x="1931" y="3449"/>
              <a:ext cx="0" cy="288"/>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57363" name="Line 19"/>
            <p:cNvSpPr>
              <a:spLocks noChangeShapeType="1"/>
            </p:cNvSpPr>
            <p:nvPr/>
          </p:nvSpPr>
          <p:spPr bwMode="auto">
            <a:xfrm flipV="1">
              <a:off x="2359" y="3449"/>
              <a:ext cx="0" cy="288"/>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57364" name="Line 20"/>
            <p:cNvSpPr>
              <a:spLocks noChangeShapeType="1"/>
            </p:cNvSpPr>
            <p:nvPr/>
          </p:nvSpPr>
          <p:spPr bwMode="auto">
            <a:xfrm flipV="1">
              <a:off x="2731" y="3449"/>
              <a:ext cx="0" cy="288"/>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57365" name="Line 21"/>
            <p:cNvSpPr>
              <a:spLocks noChangeShapeType="1"/>
            </p:cNvSpPr>
            <p:nvPr/>
          </p:nvSpPr>
          <p:spPr bwMode="auto">
            <a:xfrm flipV="1">
              <a:off x="3307" y="3449"/>
              <a:ext cx="0" cy="288"/>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57366" name="Text Box 22"/>
            <p:cNvSpPr txBox="1">
              <a:spLocks noChangeArrowheads="1"/>
            </p:cNvSpPr>
            <p:nvPr/>
          </p:nvSpPr>
          <p:spPr bwMode="auto">
            <a:xfrm>
              <a:off x="1239" y="2969"/>
              <a:ext cx="61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VISIBLE</a:t>
              </a:r>
              <a:endParaRPr kumimoji="0" lang="en-US" altLang="en-US" sz="2400"/>
            </a:p>
          </p:txBody>
        </p:sp>
        <p:sp>
          <p:nvSpPr>
            <p:cNvPr id="57367" name="Text Box 23"/>
            <p:cNvSpPr txBox="1">
              <a:spLocks noChangeArrowheads="1"/>
            </p:cNvSpPr>
            <p:nvPr/>
          </p:nvSpPr>
          <p:spPr bwMode="auto">
            <a:xfrm>
              <a:off x="2247" y="3113"/>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700</a:t>
              </a:r>
              <a:endParaRPr kumimoji="0" lang="en-US" altLang="en-US" sz="2400"/>
            </a:p>
          </p:txBody>
        </p:sp>
        <p:sp>
          <p:nvSpPr>
            <p:cNvPr id="57368" name="Text Box 24"/>
            <p:cNvSpPr txBox="1">
              <a:spLocks noChangeArrowheads="1"/>
            </p:cNvSpPr>
            <p:nvPr/>
          </p:nvSpPr>
          <p:spPr bwMode="auto">
            <a:xfrm>
              <a:off x="3108" y="2975"/>
              <a:ext cx="3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NIR</a:t>
              </a:r>
              <a:endParaRPr kumimoji="0" lang="en-US" altLang="en-US" sz="2400"/>
            </a:p>
          </p:txBody>
        </p:sp>
        <p:sp>
          <p:nvSpPr>
            <p:cNvPr id="57369" name="Text Box 25"/>
            <p:cNvSpPr txBox="1">
              <a:spLocks noChangeArrowheads="1"/>
            </p:cNvSpPr>
            <p:nvPr/>
          </p:nvSpPr>
          <p:spPr bwMode="auto">
            <a:xfrm>
              <a:off x="4185" y="2972"/>
              <a:ext cx="4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SWIR</a:t>
              </a:r>
              <a:endParaRPr kumimoji="0" lang="en-US" altLang="en-US" sz="2400"/>
            </a:p>
          </p:txBody>
        </p:sp>
        <p:sp>
          <p:nvSpPr>
            <p:cNvPr id="57370" name="Line 26"/>
            <p:cNvSpPr>
              <a:spLocks noChangeShapeType="1"/>
            </p:cNvSpPr>
            <p:nvPr/>
          </p:nvSpPr>
          <p:spPr bwMode="auto">
            <a:xfrm>
              <a:off x="4134" y="3023"/>
              <a:ext cx="0"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ZA"/>
            </a:p>
          </p:txBody>
        </p:sp>
        <p:sp>
          <p:nvSpPr>
            <p:cNvPr id="57371" name="Text Box 27"/>
            <p:cNvSpPr txBox="1">
              <a:spLocks noChangeArrowheads="1"/>
            </p:cNvSpPr>
            <p:nvPr/>
          </p:nvSpPr>
          <p:spPr bwMode="auto">
            <a:xfrm>
              <a:off x="3927" y="311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1000</a:t>
              </a:r>
              <a:endParaRPr kumimoji="0" lang="en-US" altLang="en-US" sz="2400"/>
            </a:p>
          </p:txBody>
        </p:sp>
        <p:sp>
          <p:nvSpPr>
            <p:cNvPr id="57372" name="Rectangle 28"/>
            <p:cNvSpPr>
              <a:spLocks noChangeArrowheads="1"/>
            </p:cNvSpPr>
            <p:nvPr/>
          </p:nvSpPr>
          <p:spPr bwMode="auto">
            <a:xfrm>
              <a:off x="4343" y="3675"/>
              <a:ext cx="576" cy="375"/>
            </a:xfrm>
            <a:prstGeom prst="rect">
              <a:avLst/>
            </a:prstGeom>
            <a:gradFill rotWithShape="1">
              <a:gsLst>
                <a:gs pos="0">
                  <a:schemeClr val="folHlink"/>
                </a:gs>
                <a:gs pos="100000">
                  <a:srgbClr val="E0DE9E"/>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eaLnBrk="1" hangingPunct="1">
                <a:spcBef>
                  <a:spcPct val="0"/>
                </a:spcBef>
                <a:buClrTx/>
                <a:buFontTx/>
                <a:buNone/>
              </a:pPr>
              <a:r>
                <a:rPr kumimoji="0" lang="en-US" altLang="en-US" sz="1800" b="1">
                  <a:latin typeface="Arial" panose="020B0604020202020204" pitchFamily="34" charset="0"/>
                </a:rPr>
                <a:t>15 m</a:t>
              </a:r>
            </a:p>
          </p:txBody>
        </p:sp>
        <p:sp>
          <p:nvSpPr>
            <p:cNvPr id="57373" name="Line 29"/>
            <p:cNvSpPr>
              <a:spLocks noChangeShapeType="1"/>
            </p:cNvSpPr>
            <p:nvPr/>
          </p:nvSpPr>
          <p:spPr bwMode="auto">
            <a:xfrm>
              <a:off x="1291" y="3737"/>
              <a:ext cx="53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57374" name="Line 30"/>
            <p:cNvSpPr>
              <a:spLocks noChangeShapeType="1"/>
            </p:cNvSpPr>
            <p:nvPr/>
          </p:nvSpPr>
          <p:spPr bwMode="auto">
            <a:xfrm>
              <a:off x="1931" y="3737"/>
              <a:ext cx="428"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57375" name="Line 31"/>
            <p:cNvSpPr>
              <a:spLocks noChangeShapeType="1"/>
            </p:cNvSpPr>
            <p:nvPr/>
          </p:nvSpPr>
          <p:spPr bwMode="auto">
            <a:xfrm>
              <a:off x="2731" y="3737"/>
              <a:ext cx="576"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sz="3600" i="0" smtClean="0">
                <a:solidFill>
                  <a:srgbClr val="000000"/>
                </a:solidFill>
                <a:effectLst/>
              </a:rPr>
              <a:t>ASTER</a:t>
            </a:r>
          </a:p>
        </p:txBody>
      </p:sp>
      <p:sp>
        <p:nvSpPr>
          <p:cNvPr id="59395" name="Rectangle 3"/>
          <p:cNvSpPr>
            <a:spLocks noGrp="1" noChangeArrowheads="1"/>
          </p:cNvSpPr>
          <p:nvPr>
            <p:ph type="body" sz="half" idx="1"/>
          </p:nvPr>
        </p:nvSpPr>
        <p:spPr>
          <a:xfrm>
            <a:off x="611188" y="1557338"/>
            <a:ext cx="7772400" cy="4121150"/>
          </a:xfrm>
        </p:spPr>
        <p:txBody>
          <a:bodyPr/>
          <a:lstStyle/>
          <a:p>
            <a:r>
              <a:rPr lang="en-US" altLang="en-US" sz="2800" smtClean="0">
                <a:solidFill>
                  <a:srgbClr val="000000"/>
                </a:solidFill>
              </a:rPr>
              <a:t>3 channels of VNIR (15 m)</a:t>
            </a:r>
          </a:p>
          <a:p>
            <a:r>
              <a:rPr lang="en-US" altLang="en-US" sz="2800" smtClean="0">
                <a:solidFill>
                  <a:srgbClr val="000000"/>
                </a:solidFill>
              </a:rPr>
              <a:t>6 channels of SWIR  (30 m)</a:t>
            </a:r>
          </a:p>
          <a:p>
            <a:r>
              <a:rPr lang="en-US" altLang="en-US" sz="2800" smtClean="0">
                <a:solidFill>
                  <a:srgbClr val="000000"/>
                </a:solidFill>
              </a:rPr>
              <a:t>5 channels of TIR (90m)</a:t>
            </a:r>
          </a:p>
          <a:p>
            <a:r>
              <a:rPr lang="en-US" altLang="en-US" sz="2800" smtClean="0">
                <a:solidFill>
                  <a:srgbClr val="000000"/>
                </a:solidFill>
              </a:rPr>
              <a:t>Capable of stereoscopic imagery</a:t>
            </a:r>
          </a:p>
          <a:p>
            <a:pPr lvl="1"/>
            <a:r>
              <a:rPr lang="en-US" altLang="en-US" sz="2400" smtClean="0">
                <a:solidFill>
                  <a:srgbClr val="000000"/>
                </a:solidFill>
              </a:rPr>
              <a:t>Channel 3 contains 25 meter “overlap”</a:t>
            </a:r>
          </a:p>
          <a:p>
            <a:r>
              <a:rPr lang="en-US" altLang="en-US" sz="2800" smtClean="0">
                <a:solidFill>
                  <a:srgbClr val="000000"/>
                </a:solidFill>
              </a:rPr>
              <a:t>Free to NASA researchers or $55 a scene</a:t>
            </a:r>
          </a:p>
          <a:p>
            <a:r>
              <a:rPr lang="en-US" altLang="en-US" sz="2800" smtClean="0">
                <a:solidFill>
                  <a:srgbClr val="000000"/>
                </a:solidFill>
              </a:rPr>
              <a:t>http://asterweb.jpl.nasa.gov/</a:t>
            </a:r>
          </a:p>
          <a:p>
            <a:r>
              <a:rPr lang="en-US" altLang="en-US" sz="2800" smtClean="0">
                <a:solidFill>
                  <a:srgbClr val="000000"/>
                </a:solidFill>
              </a:rPr>
              <a:t>http://edcdaac.usgs.gov/main.html</a:t>
            </a:r>
          </a:p>
          <a:p>
            <a:pPr lvl="1">
              <a:buFontTx/>
              <a:buNone/>
            </a:pPr>
            <a:endParaRPr lang="en-US" altLang="en-US" sz="2400" smtClean="0">
              <a:solidFill>
                <a:srgbClr val="0000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p:cNvPicPr>
            <a:picLocks noGrp="1" noChangeAspect="1" noChangeArrowheads="1"/>
          </p:cNvPicPr>
          <p:nvPr>
            <p:ph type="body" idx="1"/>
          </p:nvPr>
        </p:nvPicPr>
        <p:blipFill>
          <a:blip r:embed="rId2" cstate="print">
            <a:extLst>
              <a:ext uri="{28A0092B-C50C-407E-A947-70E740481C1C}">
                <a14:useLocalDpi xmlns:a14="http://schemas.microsoft.com/office/drawing/2010/main" val="0"/>
              </a:ext>
            </a:extLst>
          </a:blip>
          <a:srcRect/>
          <a:stretch>
            <a:fillRect/>
          </a:stretch>
        </p:blipFill>
        <p:spPr>
          <a:xfrm>
            <a:off x="609600" y="228600"/>
            <a:ext cx="7605713" cy="6164263"/>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sz="3600" i="0" smtClean="0">
                <a:solidFill>
                  <a:srgbClr val="000000"/>
                </a:solidFill>
                <a:effectLst/>
              </a:rPr>
              <a:t>Benefits of ASTER</a:t>
            </a:r>
          </a:p>
        </p:txBody>
      </p:sp>
      <p:sp>
        <p:nvSpPr>
          <p:cNvPr id="62467" name="Rectangle 3"/>
          <p:cNvSpPr>
            <a:spLocks noGrp="1" noChangeArrowheads="1"/>
          </p:cNvSpPr>
          <p:nvPr>
            <p:ph type="body" idx="1"/>
          </p:nvPr>
        </p:nvSpPr>
        <p:spPr>
          <a:xfrm>
            <a:off x="468313" y="1484313"/>
            <a:ext cx="8280400" cy="4392612"/>
          </a:xfrm>
        </p:spPr>
        <p:txBody>
          <a:bodyPr/>
          <a:lstStyle/>
          <a:p>
            <a:pPr>
              <a:lnSpc>
                <a:spcPct val="90000"/>
              </a:lnSpc>
            </a:pPr>
            <a:r>
              <a:rPr lang="en-US" altLang="en-US" smtClean="0">
                <a:solidFill>
                  <a:srgbClr val="000000"/>
                </a:solidFill>
              </a:rPr>
              <a:t>Land Use and Land Cover </a:t>
            </a:r>
          </a:p>
          <a:p>
            <a:pPr>
              <a:lnSpc>
                <a:spcPct val="90000"/>
              </a:lnSpc>
            </a:pPr>
            <a:r>
              <a:rPr lang="en-US" altLang="en-US" smtClean="0">
                <a:solidFill>
                  <a:srgbClr val="000000"/>
                </a:solidFill>
              </a:rPr>
              <a:t>Natural Disaster Prediction and Monitoring </a:t>
            </a:r>
          </a:p>
          <a:p>
            <a:pPr>
              <a:lnSpc>
                <a:spcPct val="90000"/>
              </a:lnSpc>
            </a:pPr>
            <a:r>
              <a:rPr lang="en-US" altLang="en-US" smtClean="0">
                <a:solidFill>
                  <a:srgbClr val="000000"/>
                </a:solidFill>
              </a:rPr>
              <a:t>Short Term Climate Variability </a:t>
            </a:r>
          </a:p>
          <a:p>
            <a:pPr>
              <a:lnSpc>
                <a:spcPct val="90000"/>
              </a:lnSpc>
            </a:pPr>
            <a:r>
              <a:rPr lang="en-US" altLang="en-US" smtClean="0">
                <a:solidFill>
                  <a:srgbClr val="000000"/>
                </a:solidFill>
              </a:rPr>
              <a:t>Hydrology </a:t>
            </a:r>
          </a:p>
          <a:p>
            <a:pPr>
              <a:lnSpc>
                <a:spcPct val="90000"/>
              </a:lnSpc>
            </a:pPr>
            <a:r>
              <a:rPr lang="en-US" altLang="en-US" smtClean="0">
                <a:solidFill>
                  <a:srgbClr val="000000"/>
                </a:solidFill>
              </a:rPr>
              <a:t>NIR bands can generate along track stereo image pairs thus used for high quality DTM</a:t>
            </a:r>
          </a:p>
          <a:p>
            <a:pPr>
              <a:lnSpc>
                <a:spcPct val="90000"/>
              </a:lnSpc>
            </a:pPr>
            <a:r>
              <a:rPr lang="en-US" altLang="en-US" smtClean="0">
                <a:solidFill>
                  <a:srgbClr val="000000"/>
                </a:solidFill>
              </a:rPr>
              <a:t>Revisit time is 5 days for VNIR channels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sz="3600" i="0" smtClean="0">
                <a:solidFill>
                  <a:srgbClr val="000000"/>
                </a:solidFill>
                <a:effectLst/>
              </a:rPr>
              <a:t>MODIS</a:t>
            </a:r>
          </a:p>
        </p:txBody>
      </p:sp>
      <p:sp>
        <p:nvSpPr>
          <p:cNvPr id="63491" name="Rectangle 3"/>
          <p:cNvSpPr>
            <a:spLocks noGrp="1" noChangeArrowheads="1"/>
          </p:cNvSpPr>
          <p:nvPr>
            <p:ph type="body" sz="half" idx="1"/>
          </p:nvPr>
        </p:nvSpPr>
        <p:spPr>
          <a:xfrm>
            <a:off x="685800" y="1849438"/>
            <a:ext cx="7772400" cy="2695575"/>
          </a:xfrm>
        </p:spPr>
        <p:txBody>
          <a:bodyPr/>
          <a:lstStyle/>
          <a:p>
            <a:pPr>
              <a:spcBef>
                <a:spcPct val="0"/>
              </a:spcBef>
            </a:pPr>
            <a:r>
              <a:rPr lang="en-US" altLang="en-US" sz="2800" smtClean="0">
                <a:solidFill>
                  <a:srgbClr val="000000"/>
                </a:solidFill>
              </a:rPr>
              <a:t>Moderate Resolution Imaging Spectroradiometer </a:t>
            </a:r>
          </a:p>
          <a:p>
            <a:pPr>
              <a:spcBef>
                <a:spcPct val="0"/>
              </a:spcBef>
            </a:pPr>
            <a:r>
              <a:rPr lang="en-US" altLang="en-US" sz="2800" smtClean="0">
                <a:solidFill>
                  <a:srgbClr val="000000"/>
                </a:solidFill>
              </a:rPr>
              <a:t>36 spectral bands – 12 bit resolution</a:t>
            </a:r>
          </a:p>
          <a:p>
            <a:r>
              <a:rPr lang="en-US" altLang="en-US" sz="2800" smtClean="0">
                <a:solidFill>
                  <a:srgbClr val="000000"/>
                </a:solidFill>
              </a:rPr>
              <a:t>Currently on TERRA or AQUA satellites</a:t>
            </a:r>
          </a:p>
          <a:p>
            <a:r>
              <a:rPr lang="en-US" altLang="en-US" sz="2800" smtClean="0">
                <a:solidFill>
                  <a:srgbClr val="000000"/>
                </a:solidFill>
              </a:rPr>
              <a:t>Revisit time for sensor is 1 – 2 days</a:t>
            </a:r>
          </a:p>
          <a:p>
            <a:pPr lvl="1">
              <a:buFontTx/>
              <a:buNone/>
            </a:pPr>
            <a:endParaRPr lang="en-US" altLang="en-US" sz="2400" smtClean="0">
              <a:solidFill>
                <a:srgbClr val="000000"/>
              </a:solidFill>
            </a:endParaRPr>
          </a:p>
        </p:txBody>
      </p:sp>
      <p:pic>
        <p:nvPicPr>
          <p:cNvPr id="63492" name="Picture 4" descr="spetr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713" y="5322888"/>
            <a:ext cx="62928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 Box 5"/>
          <p:cNvSpPr txBox="1">
            <a:spLocks noChangeArrowheads="1"/>
          </p:cNvSpPr>
          <p:nvPr/>
        </p:nvSpPr>
        <p:spPr bwMode="auto">
          <a:xfrm>
            <a:off x="51911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400</a:t>
            </a:r>
            <a:endParaRPr kumimoji="0" lang="en-US" altLang="en-US" sz="2400"/>
          </a:p>
        </p:txBody>
      </p:sp>
      <p:sp>
        <p:nvSpPr>
          <p:cNvPr id="63494" name="Text Box 6"/>
          <p:cNvSpPr txBox="1">
            <a:spLocks noChangeArrowheads="1"/>
          </p:cNvSpPr>
          <p:nvPr/>
        </p:nvSpPr>
        <p:spPr bwMode="auto">
          <a:xfrm>
            <a:off x="158591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500</a:t>
            </a:r>
            <a:endParaRPr kumimoji="0" lang="en-US" altLang="en-US" sz="2400"/>
          </a:p>
        </p:txBody>
      </p:sp>
      <p:sp>
        <p:nvSpPr>
          <p:cNvPr id="63495" name="Text Box 7"/>
          <p:cNvSpPr txBox="1">
            <a:spLocks noChangeArrowheads="1"/>
          </p:cNvSpPr>
          <p:nvPr/>
        </p:nvSpPr>
        <p:spPr bwMode="auto">
          <a:xfrm>
            <a:off x="257651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600</a:t>
            </a:r>
            <a:endParaRPr kumimoji="0" lang="en-US" altLang="en-US" sz="2400"/>
          </a:p>
        </p:txBody>
      </p:sp>
      <p:sp>
        <p:nvSpPr>
          <p:cNvPr id="63496" name="Text Box 8"/>
          <p:cNvSpPr txBox="1">
            <a:spLocks noChangeArrowheads="1"/>
          </p:cNvSpPr>
          <p:nvPr/>
        </p:nvSpPr>
        <p:spPr bwMode="auto">
          <a:xfrm>
            <a:off x="448786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800</a:t>
            </a:r>
            <a:endParaRPr kumimoji="0" lang="en-US" altLang="en-US" sz="2400"/>
          </a:p>
        </p:txBody>
      </p:sp>
      <p:sp>
        <p:nvSpPr>
          <p:cNvPr id="63497" name="Text Box 9"/>
          <p:cNvSpPr txBox="1">
            <a:spLocks noChangeArrowheads="1"/>
          </p:cNvSpPr>
          <p:nvPr/>
        </p:nvSpPr>
        <p:spPr bwMode="auto">
          <a:xfrm>
            <a:off x="532606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900</a:t>
            </a:r>
            <a:endParaRPr kumimoji="0" lang="en-US" altLang="en-US" sz="2400"/>
          </a:p>
        </p:txBody>
      </p:sp>
      <p:sp>
        <p:nvSpPr>
          <p:cNvPr id="63498" name="Text Box 10"/>
          <p:cNvSpPr txBox="1">
            <a:spLocks noChangeArrowheads="1"/>
          </p:cNvSpPr>
          <p:nvPr/>
        </p:nvSpPr>
        <p:spPr bwMode="auto">
          <a:xfrm>
            <a:off x="7148513" y="48656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nm</a:t>
            </a:r>
            <a:endParaRPr kumimoji="0" lang="en-US" altLang="en-US" sz="2400"/>
          </a:p>
        </p:txBody>
      </p:sp>
      <p:sp>
        <p:nvSpPr>
          <p:cNvPr id="63499" name="Line 11"/>
          <p:cNvSpPr>
            <a:spLocks noChangeShapeType="1"/>
          </p:cNvSpPr>
          <p:nvPr/>
        </p:nvSpPr>
        <p:spPr bwMode="auto">
          <a:xfrm>
            <a:off x="3795713" y="4789488"/>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ZA"/>
          </a:p>
        </p:txBody>
      </p:sp>
      <p:sp>
        <p:nvSpPr>
          <p:cNvPr id="63500" name="Text Box 12"/>
          <p:cNvSpPr txBox="1">
            <a:spLocks noChangeArrowheads="1"/>
          </p:cNvSpPr>
          <p:nvPr/>
        </p:nvSpPr>
        <p:spPr bwMode="auto">
          <a:xfrm>
            <a:off x="3189288" y="59721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1</a:t>
            </a:r>
            <a:endParaRPr kumimoji="0" lang="en-US" altLang="en-US" sz="2400"/>
          </a:p>
        </p:txBody>
      </p:sp>
      <p:sp>
        <p:nvSpPr>
          <p:cNvPr id="63501" name="Text Box 13"/>
          <p:cNvSpPr txBox="1">
            <a:spLocks noChangeArrowheads="1"/>
          </p:cNvSpPr>
          <p:nvPr/>
        </p:nvSpPr>
        <p:spPr bwMode="auto">
          <a:xfrm>
            <a:off x="5010150" y="597376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2</a:t>
            </a:r>
            <a:endParaRPr kumimoji="0" lang="en-US" altLang="en-US" sz="2400"/>
          </a:p>
        </p:txBody>
      </p:sp>
      <p:sp>
        <p:nvSpPr>
          <p:cNvPr id="63502" name="Line 14"/>
          <p:cNvSpPr>
            <a:spLocks noChangeShapeType="1"/>
          </p:cNvSpPr>
          <p:nvPr/>
        </p:nvSpPr>
        <p:spPr bwMode="auto">
          <a:xfrm flipV="1">
            <a:off x="1606550" y="5492750"/>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03" name="Line 15"/>
          <p:cNvSpPr>
            <a:spLocks noChangeShapeType="1"/>
          </p:cNvSpPr>
          <p:nvPr/>
        </p:nvSpPr>
        <p:spPr bwMode="auto">
          <a:xfrm flipV="1">
            <a:off x="1228725" y="5499100"/>
            <a:ext cx="0" cy="45085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04" name="Line 16"/>
          <p:cNvSpPr>
            <a:spLocks noChangeShapeType="1"/>
          </p:cNvSpPr>
          <p:nvPr/>
        </p:nvSpPr>
        <p:spPr bwMode="auto">
          <a:xfrm flipV="1">
            <a:off x="3065463" y="54752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05" name="Line 17"/>
          <p:cNvSpPr>
            <a:spLocks noChangeShapeType="1"/>
          </p:cNvSpPr>
          <p:nvPr/>
        </p:nvSpPr>
        <p:spPr bwMode="auto">
          <a:xfrm flipV="1">
            <a:off x="3587750" y="54752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06" name="Line 18"/>
          <p:cNvSpPr>
            <a:spLocks noChangeShapeType="1"/>
          </p:cNvSpPr>
          <p:nvPr/>
        </p:nvSpPr>
        <p:spPr bwMode="auto">
          <a:xfrm flipV="1">
            <a:off x="5337175" y="54498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07" name="Line 19"/>
          <p:cNvSpPr>
            <a:spLocks noChangeShapeType="1"/>
          </p:cNvSpPr>
          <p:nvPr/>
        </p:nvSpPr>
        <p:spPr bwMode="auto">
          <a:xfrm flipV="1">
            <a:off x="5010150" y="5449888"/>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08" name="Text Box 20"/>
          <p:cNvSpPr txBox="1">
            <a:spLocks noChangeArrowheads="1"/>
          </p:cNvSpPr>
          <p:nvPr/>
        </p:nvSpPr>
        <p:spPr bwMode="auto">
          <a:xfrm>
            <a:off x="1966913" y="4713288"/>
            <a:ext cx="976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VISIBLE</a:t>
            </a:r>
            <a:endParaRPr kumimoji="0" lang="en-US" altLang="en-US" sz="2400"/>
          </a:p>
        </p:txBody>
      </p:sp>
      <p:sp>
        <p:nvSpPr>
          <p:cNvPr id="63509" name="Text Box 21"/>
          <p:cNvSpPr txBox="1">
            <a:spLocks noChangeArrowheads="1"/>
          </p:cNvSpPr>
          <p:nvPr/>
        </p:nvSpPr>
        <p:spPr bwMode="auto">
          <a:xfrm>
            <a:off x="3567113" y="4941888"/>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700</a:t>
            </a:r>
            <a:endParaRPr kumimoji="0" lang="en-US" altLang="en-US" sz="2400"/>
          </a:p>
        </p:txBody>
      </p:sp>
      <p:sp>
        <p:nvSpPr>
          <p:cNvPr id="63510" name="Text Box 22"/>
          <p:cNvSpPr txBox="1">
            <a:spLocks noChangeArrowheads="1"/>
          </p:cNvSpPr>
          <p:nvPr/>
        </p:nvSpPr>
        <p:spPr bwMode="auto">
          <a:xfrm>
            <a:off x="4933950" y="4722813"/>
            <a:ext cx="539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NIR</a:t>
            </a:r>
            <a:endParaRPr kumimoji="0" lang="en-US" altLang="en-US" sz="2400"/>
          </a:p>
        </p:txBody>
      </p:sp>
      <p:sp>
        <p:nvSpPr>
          <p:cNvPr id="63511" name="Text Box 23"/>
          <p:cNvSpPr txBox="1">
            <a:spLocks noChangeArrowheads="1"/>
          </p:cNvSpPr>
          <p:nvPr/>
        </p:nvSpPr>
        <p:spPr bwMode="auto">
          <a:xfrm>
            <a:off x="6643688" y="4718050"/>
            <a:ext cx="698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400">
                <a:latin typeface="Arial Black" panose="020B0A04020102020204" pitchFamily="34" charset="0"/>
              </a:rPr>
              <a:t>SWIR</a:t>
            </a:r>
            <a:endParaRPr kumimoji="0" lang="en-US" altLang="en-US" sz="2400"/>
          </a:p>
        </p:txBody>
      </p:sp>
      <p:sp>
        <p:nvSpPr>
          <p:cNvPr id="63512" name="Line 24"/>
          <p:cNvSpPr>
            <a:spLocks noChangeShapeType="1"/>
          </p:cNvSpPr>
          <p:nvPr/>
        </p:nvSpPr>
        <p:spPr bwMode="auto">
          <a:xfrm>
            <a:off x="6562725" y="4799013"/>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ZA"/>
          </a:p>
        </p:txBody>
      </p:sp>
      <p:sp>
        <p:nvSpPr>
          <p:cNvPr id="63513" name="Text Box 25"/>
          <p:cNvSpPr txBox="1">
            <a:spLocks noChangeArrowheads="1"/>
          </p:cNvSpPr>
          <p:nvPr/>
        </p:nvSpPr>
        <p:spPr bwMode="auto">
          <a:xfrm>
            <a:off x="6234113" y="49418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1000</a:t>
            </a:r>
            <a:endParaRPr kumimoji="0" lang="en-US" altLang="en-US" sz="2400"/>
          </a:p>
        </p:txBody>
      </p:sp>
      <p:sp>
        <p:nvSpPr>
          <p:cNvPr id="63514" name="Rectangle 26"/>
          <p:cNvSpPr>
            <a:spLocks noChangeArrowheads="1"/>
          </p:cNvSpPr>
          <p:nvPr/>
        </p:nvSpPr>
        <p:spPr bwMode="auto">
          <a:xfrm>
            <a:off x="6894513" y="5834063"/>
            <a:ext cx="914400" cy="595312"/>
          </a:xfrm>
          <a:prstGeom prst="rect">
            <a:avLst/>
          </a:prstGeom>
          <a:gradFill rotWithShape="1">
            <a:gsLst>
              <a:gs pos="0">
                <a:schemeClr val="folHlink"/>
              </a:gs>
              <a:gs pos="100000">
                <a:srgbClr val="E0DE9E"/>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ctr" eaLnBrk="1" hangingPunct="1">
              <a:spcBef>
                <a:spcPct val="0"/>
              </a:spcBef>
              <a:buClrTx/>
              <a:buFontTx/>
              <a:buNone/>
            </a:pPr>
            <a:r>
              <a:rPr kumimoji="0" lang="en-US" altLang="en-US" sz="1800" b="1">
                <a:latin typeface="Arial" panose="020B0604020202020204" pitchFamily="34" charset="0"/>
              </a:rPr>
              <a:t>250 m</a:t>
            </a:r>
          </a:p>
        </p:txBody>
      </p:sp>
      <p:sp>
        <p:nvSpPr>
          <p:cNvPr id="63515" name="Line 27"/>
          <p:cNvSpPr>
            <a:spLocks noChangeShapeType="1"/>
          </p:cNvSpPr>
          <p:nvPr/>
        </p:nvSpPr>
        <p:spPr bwMode="auto">
          <a:xfrm flipV="1">
            <a:off x="1228725" y="5953125"/>
            <a:ext cx="3778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63516" name="Line 28"/>
          <p:cNvSpPr>
            <a:spLocks noChangeShapeType="1"/>
          </p:cNvSpPr>
          <p:nvPr/>
        </p:nvSpPr>
        <p:spPr bwMode="auto">
          <a:xfrm>
            <a:off x="3065463" y="5932488"/>
            <a:ext cx="52228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63517" name="Line 29"/>
          <p:cNvSpPr>
            <a:spLocks noChangeShapeType="1"/>
          </p:cNvSpPr>
          <p:nvPr/>
        </p:nvSpPr>
        <p:spPr bwMode="auto">
          <a:xfrm flipV="1">
            <a:off x="5010150" y="5907088"/>
            <a:ext cx="3270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63518" name="Text Box 30"/>
          <p:cNvSpPr txBox="1">
            <a:spLocks noChangeArrowheads="1"/>
          </p:cNvSpPr>
          <p:nvPr/>
        </p:nvSpPr>
        <p:spPr bwMode="auto">
          <a:xfrm>
            <a:off x="1274763" y="597376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3</a:t>
            </a:r>
            <a:endParaRPr kumimoji="0" lang="en-US" altLang="en-US" sz="2400"/>
          </a:p>
        </p:txBody>
      </p:sp>
      <p:sp>
        <p:nvSpPr>
          <p:cNvPr id="63519" name="Line 31"/>
          <p:cNvSpPr>
            <a:spLocks noChangeShapeType="1"/>
          </p:cNvSpPr>
          <p:nvPr/>
        </p:nvSpPr>
        <p:spPr bwMode="auto">
          <a:xfrm flipV="1">
            <a:off x="2386013" y="5491163"/>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20" name="Line 32"/>
          <p:cNvSpPr>
            <a:spLocks noChangeShapeType="1"/>
          </p:cNvSpPr>
          <p:nvPr/>
        </p:nvSpPr>
        <p:spPr bwMode="auto">
          <a:xfrm flipV="1">
            <a:off x="2097088" y="5497513"/>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21" name="Line 33"/>
          <p:cNvSpPr>
            <a:spLocks noChangeShapeType="1"/>
          </p:cNvSpPr>
          <p:nvPr/>
        </p:nvSpPr>
        <p:spPr bwMode="auto">
          <a:xfrm>
            <a:off x="2093913" y="5948363"/>
            <a:ext cx="288925" cy="1587"/>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63522" name="Text Box 34"/>
          <p:cNvSpPr txBox="1">
            <a:spLocks noChangeArrowheads="1"/>
          </p:cNvSpPr>
          <p:nvPr/>
        </p:nvSpPr>
        <p:spPr bwMode="auto">
          <a:xfrm>
            <a:off x="2085975" y="597376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4</a:t>
            </a:r>
            <a:endParaRPr kumimoji="0" lang="en-US" altLang="en-US" sz="2400"/>
          </a:p>
        </p:txBody>
      </p:sp>
      <p:sp>
        <p:nvSpPr>
          <p:cNvPr id="63523" name="Line 35"/>
          <p:cNvSpPr>
            <a:spLocks noChangeShapeType="1"/>
          </p:cNvSpPr>
          <p:nvPr/>
        </p:nvSpPr>
        <p:spPr bwMode="auto">
          <a:xfrm flipV="1">
            <a:off x="949325" y="5499100"/>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24" name="Line 36"/>
          <p:cNvSpPr>
            <a:spLocks noChangeShapeType="1"/>
          </p:cNvSpPr>
          <p:nvPr/>
        </p:nvSpPr>
        <p:spPr bwMode="auto">
          <a:xfrm flipV="1">
            <a:off x="787400" y="5505450"/>
            <a:ext cx="0" cy="45085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25" name="Line 37"/>
          <p:cNvSpPr>
            <a:spLocks noChangeShapeType="1"/>
          </p:cNvSpPr>
          <p:nvPr/>
        </p:nvSpPr>
        <p:spPr bwMode="auto">
          <a:xfrm>
            <a:off x="787400" y="5964238"/>
            <a:ext cx="1619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63526" name="Text Box 38"/>
          <p:cNvSpPr txBox="1">
            <a:spLocks noChangeArrowheads="1"/>
          </p:cNvSpPr>
          <p:nvPr/>
        </p:nvSpPr>
        <p:spPr bwMode="auto">
          <a:xfrm>
            <a:off x="709613" y="59721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8</a:t>
            </a:r>
            <a:endParaRPr kumimoji="0" lang="en-US" altLang="en-US" sz="2400"/>
          </a:p>
        </p:txBody>
      </p:sp>
      <p:sp>
        <p:nvSpPr>
          <p:cNvPr id="63527" name="Line 39"/>
          <p:cNvSpPr>
            <a:spLocks noChangeShapeType="1"/>
          </p:cNvSpPr>
          <p:nvPr/>
        </p:nvSpPr>
        <p:spPr bwMode="auto">
          <a:xfrm flipV="1">
            <a:off x="1106488" y="5499100"/>
            <a:ext cx="0" cy="4572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28" name="Line 40"/>
          <p:cNvSpPr>
            <a:spLocks noChangeShapeType="1"/>
          </p:cNvSpPr>
          <p:nvPr/>
        </p:nvSpPr>
        <p:spPr bwMode="auto">
          <a:xfrm flipV="1">
            <a:off x="1008063" y="5499100"/>
            <a:ext cx="0" cy="45085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ZA"/>
          </a:p>
        </p:txBody>
      </p:sp>
      <p:sp>
        <p:nvSpPr>
          <p:cNvPr id="63529" name="Text Box 41"/>
          <p:cNvSpPr txBox="1">
            <a:spLocks noChangeArrowheads="1"/>
          </p:cNvSpPr>
          <p:nvPr/>
        </p:nvSpPr>
        <p:spPr bwMode="auto">
          <a:xfrm>
            <a:off x="930275" y="597376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ClrTx/>
              <a:buFontTx/>
              <a:buNone/>
            </a:pPr>
            <a:r>
              <a:rPr kumimoji="0" lang="en-US" altLang="en-US" sz="1800" b="1">
                <a:solidFill>
                  <a:schemeClr val="bg1"/>
                </a:solidFill>
              </a:rPr>
              <a:t>9</a:t>
            </a:r>
            <a:endParaRPr kumimoji="0" lang="en-US" altLang="en-US" sz="2400"/>
          </a:p>
        </p:txBody>
      </p:sp>
      <p:sp>
        <p:nvSpPr>
          <p:cNvPr id="63530" name="Line 42"/>
          <p:cNvSpPr>
            <a:spLocks noChangeShapeType="1"/>
          </p:cNvSpPr>
          <p:nvPr/>
        </p:nvSpPr>
        <p:spPr bwMode="auto">
          <a:xfrm>
            <a:off x="1008063" y="5967413"/>
            <a:ext cx="98425"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63531" name="Text Box 43"/>
          <p:cNvSpPr txBox="1">
            <a:spLocks noChangeArrowheads="1"/>
          </p:cNvSpPr>
          <p:nvPr/>
        </p:nvSpPr>
        <p:spPr bwMode="auto">
          <a:xfrm>
            <a:off x="1573213" y="6338888"/>
            <a:ext cx="427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eaLnBrk="1" hangingPunct="1">
              <a:spcBef>
                <a:spcPct val="0"/>
              </a:spcBef>
              <a:buClrTx/>
              <a:buFontTx/>
              <a:buNone/>
            </a:pPr>
            <a:r>
              <a:rPr kumimoji="0" lang="en-US" altLang="en-US" sz="1800">
                <a:latin typeface="Arial" panose="020B0604020202020204" pitchFamily="34" charset="0"/>
              </a:rPr>
              <a:t>Only showing bands 1-9 within the VNIR</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85800" y="304800"/>
            <a:ext cx="7772400" cy="747713"/>
          </a:xfrm>
        </p:spPr>
        <p:txBody>
          <a:bodyPr/>
          <a:lstStyle/>
          <a:p>
            <a:r>
              <a:rPr lang="en-US" altLang="en-US" sz="3600" i="0" smtClean="0">
                <a:solidFill>
                  <a:srgbClr val="000000"/>
                </a:solidFill>
                <a:effectLst/>
              </a:rPr>
              <a:t>MODIS</a:t>
            </a:r>
          </a:p>
        </p:txBody>
      </p:sp>
      <p:sp>
        <p:nvSpPr>
          <p:cNvPr id="77827" name="Rectangle 3"/>
          <p:cNvSpPr>
            <a:spLocks noGrp="1" noChangeArrowheads="1"/>
          </p:cNvSpPr>
          <p:nvPr>
            <p:ph type="body" sz="half" idx="1"/>
          </p:nvPr>
        </p:nvSpPr>
        <p:spPr>
          <a:xfrm>
            <a:off x="395288" y="1341438"/>
            <a:ext cx="8497887" cy="4438650"/>
          </a:xfrm>
        </p:spPr>
        <p:txBody>
          <a:bodyPr/>
          <a:lstStyle/>
          <a:p>
            <a:pPr algn="just">
              <a:spcBef>
                <a:spcPct val="0"/>
              </a:spcBef>
              <a:defRPr/>
            </a:pPr>
            <a:r>
              <a:rPr lang="en-US" altLang="en-US" sz="2600" dirty="0">
                <a:solidFill>
                  <a:srgbClr val="FF0000"/>
                </a:solidFill>
              </a:rPr>
              <a:t>Terra</a:t>
            </a:r>
            <a:r>
              <a:rPr lang="en-US" altLang="en-US" sz="2600" dirty="0"/>
              <a:t> MODIS and </a:t>
            </a:r>
            <a:r>
              <a:rPr lang="en-US" altLang="en-US" sz="2600" dirty="0">
                <a:solidFill>
                  <a:srgbClr val="FF0000"/>
                </a:solidFill>
              </a:rPr>
              <a:t>Aqua</a:t>
            </a:r>
            <a:r>
              <a:rPr lang="en-US" altLang="en-US" sz="2600" dirty="0"/>
              <a:t> MODIS are viewing the entire Earth's surface every 1 to 2 days, acquiring data in 36 spectral bands, or groups of wavelengths (</a:t>
            </a:r>
            <a:r>
              <a:rPr lang="en-US" altLang="en-US" sz="2600" i="1" dirty="0">
                <a:solidFill>
                  <a:srgbClr val="0000FF"/>
                </a:solidFill>
              </a:rPr>
              <a:t>see MODIS Technical Specifications</a:t>
            </a:r>
            <a:r>
              <a:rPr lang="en-US" altLang="en-US" sz="2600" dirty="0"/>
              <a:t>). </a:t>
            </a:r>
            <a:endParaRPr lang="en-US" altLang="en-US" sz="2600" dirty="0">
              <a:solidFill>
                <a:srgbClr val="000000"/>
              </a:solidFill>
            </a:endParaRPr>
          </a:p>
          <a:p>
            <a:pPr algn="just">
              <a:spcBef>
                <a:spcPct val="0"/>
              </a:spcBef>
              <a:defRPr/>
            </a:pPr>
            <a:endParaRPr lang="en-US" altLang="en-US" sz="2600" dirty="0">
              <a:solidFill>
                <a:srgbClr val="000000"/>
              </a:solidFill>
            </a:endParaRPr>
          </a:p>
          <a:p>
            <a:pPr algn="just">
              <a:spcBef>
                <a:spcPct val="0"/>
              </a:spcBef>
              <a:defRPr/>
            </a:pPr>
            <a:r>
              <a:rPr lang="en-US" altLang="en-US" sz="2600" dirty="0">
                <a:solidFill>
                  <a:srgbClr val="000000"/>
                </a:solidFill>
              </a:rPr>
              <a:t>Currently free to researchers</a:t>
            </a:r>
          </a:p>
          <a:p>
            <a:pPr algn="just">
              <a:spcBef>
                <a:spcPct val="0"/>
              </a:spcBef>
              <a:defRPr/>
            </a:pPr>
            <a:r>
              <a:rPr lang="en-US" altLang="en-US" sz="2600" dirty="0">
                <a:solidFill>
                  <a:srgbClr val="000000"/>
                </a:solidFill>
              </a:rPr>
              <a:t>Data imports use the HDF format</a:t>
            </a:r>
          </a:p>
          <a:p>
            <a:pPr algn="just">
              <a:spcBef>
                <a:spcPct val="0"/>
              </a:spcBef>
              <a:defRPr/>
            </a:pPr>
            <a:endParaRPr lang="en-US" altLang="en-US" sz="1000" dirty="0">
              <a:solidFill>
                <a:srgbClr val="000000"/>
              </a:solidFill>
            </a:endParaRPr>
          </a:p>
          <a:p>
            <a:pPr algn="just">
              <a:spcBef>
                <a:spcPct val="0"/>
              </a:spcBef>
              <a:defRPr/>
            </a:pPr>
            <a:r>
              <a:rPr lang="en-US" altLang="en-US" sz="2600" dirty="0">
                <a:solidFill>
                  <a:srgbClr val="000000"/>
                </a:solidFill>
              </a:rPr>
              <a:t>http://modarch.gsfc.nasa.gov/</a:t>
            </a:r>
          </a:p>
          <a:p>
            <a:pPr algn="just">
              <a:defRPr/>
            </a:pPr>
            <a:r>
              <a:rPr lang="en-US" altLang="en-US" sz="2600" dirty="0">
                <a:solidFill>
                  <a:srgbClr val="000000"/>
                </a:solidFill>
              </a:rPr>
              <a:t>http://daac.gsfc.nasa.gov/MODIS/</a:t>
            </a:r>
          </a:p>
          <a:p>
            <a:pPr algn="just">
              <a:defRPr/>
            </a:pPr>
            <a:r>
              <a:rPr lang="en-US" altLang="en-US" sz="2600" dirty="0">
                <a:solidFill>
                  <a:srgbClr val="000000"/>
                </a:solidFill>
              </a:rPr>
              <a:t>http://edcdaac.</a:t>
            </a:r>
            <a:r>
              <a:rPr lang="en-US" altLang="en-US" sz="2600" dirty="0">
                <a:solidFill>
                  <a:srgbClr val="000000"/>
                </a:solidFill>
                <a:highlight>
                  <a:srgbClr val="FFFF00"/>
                </a:highlight>
              </a:rPr>
              <a:t>usgs</a:t>
            </a:r>
            <a:r>
              <a:rPr lang="en-US" altLang="en-US" sz="2600" dirty="0">
                <a:solidFill>
                  <a:srgbClr val="000000"/>
                </a:solidFill>
              </a:rPr>
              <a:t>.gov/main.html</a:t>
            </a:r>
          </a:p>
          <a:p>
            <a:pPr lvl="1">
              <a:defRPr/>
            </a:pPr>
            <a:endParaRPr lang="en-US" altLang="en-US" sz="2400" dirty="0">
              <a:solidFill>
                <a:srgbClr val="000000"/>
              </a:solidFill>
            </a:endParaRPr>
          </a:p>
          <a:p>
            <a:pPr lvl="1">
              <a:buFontTx/>
              <a:buNone/>
              <a:defRPr/>
            </a:pPr>
            <a:endParaRPr lang="en-US" altLang="en-US" sz="2400" dirty="0">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0"/>
            <a:ext cx="6096000" cy="603250"/>
          </a:xfrm>
        </p:spPr>
        <p:txBody>
          <a:bodyPr/>
          <a:lstStyle/>
          <a:p>
            <a:r>
              <a:rPr lang="en-US" altLang="en-US" sz="2800" i="0" smtClean="0">
                <a:solidFill>
                  <a:schemeClr val="tx1"/>
                </a:solidFill>
                <a:effectLst/>
              </a:rPr>
              <a:t>Passive Sensors Cont..</a:t>
            </a:r>
          </a:p>
        </p:txBody>
      </p:sp>
      <p:sp>
        <p:nvSpPr>
          <p:cNvPr id="10243" name="Rectangle 3"/>
          <p:cNvSpPr>
            <a:spLocks noGrp="1" noChangeArrowheads="1"/>
          </p:cNvSpPr>
          <p:nvPr>
            <p:ph type="body" idx="1"/>
          </p:nvPr>
        </p:nvSpPr>
        <p:spPr>
          <a:xfrm>
            <a:off x="107950" y="1196975"/>
            <a:ext cx="3887788" cy="4464050"/>
          </a:xfrm>
        </p:spPr>
        <p:txBody>
          <a:bodyPr/>
          <a:lstStyle/>
          <a:p>
            <a:pPr>
              <a:lnSpc>
                <a:spcPct val="90000"/>
              </a:lnSpc>
            </a:pPr>
            <a:r>
              <a:rPr lang="en-US" altLang="en-US" sz="2000" smtClean="0"/>
              <a:t>Multispectral Scanner</a:t>
            </a:r>
          </a:p>
          <a:p>
            <a:pPr lvl="1">
              <a:lnSpc>
                <a:spcPct val="90000"/>
              </a:lnSpc>
            </a:pPr>
            <a:r>
              <a:rPr lang="en-US" altLang="en-US" sz="2000" smtClean="0">
                <a:solidFill>
                  <a:srgbClr val="FF0000"/>
                </a:solidFill>
              </a:rPr>
              <a:t>line scanning devices</a:t>
            </a:r>
            <a:r>
              <a:rPr lang="en-US" altLang="en-US" sz="2000" smtClean="0"/>
              <a:t> observing the Earth </a:t>
            </a:r>
            <a:r>
              <a:rPr lang="en-US" altLang="en-US" sz="2000" smtClean="0">
                <a:solidFill>
                  <a:srgbClr val="FF0000"/>
                </a:solidFill>
              </a:rPr>
              <a:t>perpendicular to the orbital track </a:t>
            </a:r>
          </a:p>
          <a:p>
            <a:pPr lvl="1">
              <a:lnSpc>
                <a:spcPct val="90000"/>
              </a:lnSpc>
            </a:pPr>
            <a:r>
              <a:rPr lang="en-US" altLang="en-US" sz="2000" smtClean="0"/>
              <a:t>Scanning</a:t>
            </a:r>
            <a:r>
              <a:rPr lang="en-US" altLang="en-US" sz="2000" smtClean="0">
                <a:solidFill>
                  <a:srgbClr val="FF0000"/>
                </a:solidFill>
              </a:rPr>
              <a:t> ACROSS </a:t>
            </a:r>
            <a:r>
              <a:rPr lang="en-US" altLang="en-US" sz="2000" smtClean="0"/>
              <a:t>the flight direction is achieved by </a:t>
            </a:r>
            <a:r>
              <a:rPr lang="en-US" altLang="en-US" sz="2000" smtClean="0">
                <a:solidFill>
                  <a:srgbClr val="0000FF"/>
                </a:solidFill>
              </a:rPr>
              <a:t>oscillation (rotation) of a mirror</a:t>
            </a:r>
            <a:r>
              <a:rPr lang="en-US" altLang="en-US" sz="2000" smtClean="0"/>
              <a:t>. </a:t>
            </a:r>
          </a:p>
          <a:p>
            <a:pPr lvl="1">
              <a:lnSpc>
                <a:spcPct val="90000"/>
              </a:lnSpc>
            </a:pPr>
            <a:r>
              <a:rPr lang="en-US" altLang="en-US" sz="2000" smtClean="0"/>
              <a:t>measures </a:t>
            </a:r>
            <a:r>
              <a:rPr lang="en-US" altLang="en-US" sz="2000" smtClean="0">
                <a:solidFill>
                  <a:srgbClr val="0000FF"/>
                </a:solidFill>
              </a:rPr>
              <a:t>sunlight in visible and infrared spectrum…vegetation</a:t>
            </a:r>
            <a:r>
              <a:rPr lang="en-US" altLang="en-US" sz="2000" smtClean="0"/>
              <a:t> or </a:t>
            </a:r>
            <a:r>
              <a:rPr lang="en-US" altLang="en-US" sz="2000" smtClean="0">
                <a:solidFill>
                  <a:srgbClr val="FF0000"/>
                </a:solidFill>
              </a:rPr>
              <a:t>mineral characteristics of top soil layers</a:t>
            </a:r>
          </a:p>
          <a:p>
            <a:pPr lvl="1">
              <a:lnSpc>
                <a:spcPct val="90000"/>
              </a:lnSpc>
            </a:pPr>
            <a:endParaRPr lang="en-US" altLang="en-US" sz="2000" smtClean="0">
              <a:solidFill>
                <a:srgbClr val="FF0000"/>
              </a:solidFill>
            </a:endParaRPr>
          </a:p>
        </p:txBody>
      </p:sp>
      <p:pic>
        <p:nvPicPr>
          <p:cNvPr id="1024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1106488"/>
            <a:ext cx="4859337" cy="50593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a:xfrm>
            <a:off x="0" y="0"/>
            <a:ext cx="5038725" cy="676275"/>
          </a:xfrm>
        </p:spPr>
        <p:txBody>
          <a:bodyPr/>
          <a:lstStyle/>
          <a:p>
            <a:pPr>
              <a:defRPr/>
            </a:pPr>
            <a:r>
              <a:rPr lang="en-US" sz="3600">
                <a:solidFill>
                  <a:srgbClr val="000000"/>
                </a:solidFill>
                <a:effectLst>
                  <a:outerShdw blurRad="38100" dist="38100" dir="2700000" algn="tl">
                    <a:srgbClr val="FFFFFF"/>
                  </a:outerShdw>
                </a:effectLst>
              </a:rPr>
              <a:t/>
            </a:r>
            <a:br>
              <a:rPr lang="en-US" sz="3600">
                <a:solidFill>
                  <a:srgbClr val="000000"/>
                </a:solidFill>
                <a:effectLst>
                  <a:outerShdw blurRad="38100" dist="38100" dir="2700000" algn="tl">
                    <a:srgbClr val="FFFFFF"/>
                  </a:outerShdw>
                </a:effectLst>
              </a:rPr>
            </a:br>
            <a:r>
              <a:rPr lang="en-US" sz="2800">
                <a:solidFill>
                  <a:srgbClr val="000000"/>
                </a:solidFill>
                <a:effectLst>
                  <a:outerShdw blurRad="38100" dist="38100" dir="2700000" algn="tl">
                    <a:srgbClr val="FFFFFF"/>
                  </a:outerShdw>
                </a:effectLst>
              </a:rPr>
              <a:t>Multispectral Scanner</a:t>
            </a:r>
            <a:br>
              <a:rPr lang="en-US" sz="2800">
                <a:solidFill>
                  <a:srgbClr val="000000"/>
                </a:solidFill>
                <a:effectLst>
                  <a:outerShdw blurRad="38100" dist="38100" dir="2700000" algn="tl">
                    <a:srgbClr val="FFFFFF"/>
                  </a:outerShdw>
                </a:effectLst>
              </a:rPr>
            </a:br>
            <a:endParaRPr lang="en-US" sz="2800">
              <a:solidFill>
                <a:srgbClr val="000000"/>
              </a:solidFill>
              <a:effectLst>
                <a:outerShdw blurRad="38100" dist="38100" dir="2700000" algn="tl">
                  <a:srgbClr val="FFFFFF"/>
                </a:outerShdw>
              </a:effectLst>
            </a:endParaRPr>
          </a:p>
        </p:txBody>
      </p:sp>
      <p:sp>
        <p:nvSpPr>
          <p:cNvPr id="700419" name="Rectangle 3"/>
          <p:cNvSpPr>
            <a:spLocks noGrp="1" noChangeArrowheads="1"/>
          </p:cNvSpPr>
          <p:nvPr>
            <p:ph type="body" idx="1"/>
          </p:nvPr>
        </p:nvSpPr>
        <p:spPr>
          <a:xfrm>
            <a:off x="71438" y="836613"/>
            <a:ext cx="3563937" cy="5272087"/>
          </a:xfrm>
        </p:spPr>
        <p:txBody>
          <a:bodyPr/>
          <a:lstStyle/>
          <a:p>
            <a:pPr>
              <a:lnSpc>
                <a:spcPct val="90000"/>
              </a:lnSpc>
              <a:defRPr/>
            </a:pPr>
            <a:r>
              <a:rPr kumimoji="0" lang="en-US" sz="2000" dirty="0">
                <a:solidFill>
                  <a:srgbClr val="000000"/>
                </a:solidFill>
              </a:rPr>
              <a:t>Scanners  </a:t>
            </a:r>
            <a:r>
              <a:rPr kumimoji="0" lang="en-US" sz="2000" dirty="0">
                <a:solidFill>
                  <a:srgbClr val="FF0000"/>
                </a:solidFill>
              </a:rPr>
              <a:t>IFOV (Instantaneous Field of View)  </a:t>
            </a:r>
            <a:r>
              <a:rPr kumimoji="0" lang="en-US" sz="2000" dirty="0">
                <a:solidFill>
                  <a:srgbClr val="000000"/>
                </a:solidFill>
              </a:rPr>
              <a:t>with a narrow field of view that sweeps over the terrain</a:t>
            </a:r>
          </a:p>
          <a:p>
            <a:pPr>
              <a:lnSpc>
                <a:spcPct val="90000"/>
              </a:lnSpc>
              <a:buFontTx/>
              <a:buNone/>
              <a:defRPr/>
            </a:pPr>
            <a:endParaRPr kumimoji="0" lang="en-US" sz="2000" dirty="0">
              <a:solidFill>
                <a:srgbClr val="000000"/>
              </a:solidFill>
            </a:endParaRPr>
          </a:p>
          <a:p>
            <a:pPr>
              <a:lnSpc>
                <a:spcPct val="90000"/>
              </a:lnSpc>
              <a:defRPr/>
            </a:pPr>
            <a:r>
              <a:rPr kumimoji="0" lang="en-US" sz="2000" dirty="0">
                <a:solidFill>
                  <a:srgbClr val="000000"/>
                </a:solidFill>
              </a:rPr>
              <a:t>Viewing angle </a:t>
            </a:r>
            <a:r>
              <a:rPr kumimoji="0" lang="en-US" sz="2000" b="1" dirty="0">
                <a:solidFill>
                  <a:srgbClr val="FF0000"/>
                </a:solidFill>
              </a:rPr>
              <a:t>Nadir/Off-Nadir for </a:t>
            </a:r>
            <a:r>
              <a:rPr kumimoji="0" lang="en-US" sz="2000" b="1" dirty="0" err="1">
                <a:solidFill>
                  <a:srgbClr val="FF0000"/>
                </a:solidFill>
              </a:rPr>
              <a:t>Pointable</a:t>
            </a:r>
            <a:r>
              <a:rPr kumimoji="0" lang="en-US" sz="2000" b="1" dirty="0">
                <a:solidFill>
                  <a:srgbClr val="FF0000"/>
                </a:solidFill>
              </a:rPr>
              <a:t> sensor</a:t>
            </a:r>
          </a:p>
          <a:p>
            <a:pPr>
              <a:lnSpc>
                <a:spcPct val="90000"/>
              </a:lnSpc>
              <a:buFontTx/>
              <a:buNone/>
              <a:defRPr/>
            </a:pPr>
            <a:endParaRPr kumimoji="0" lang="en-US" sz="2000" b="1" dirty="0">
              <a:solidFill>
                <a:srgbClr val="FF0000"/>
              </a:solidFill>
            </a:endParaRPr>
          </a:p>
          <a:p>
            <a:pPr>
              <a:lnSpc>
                <a:spcPct val="90000"/>
              </a:lnSpc>
              <a:defRPr/>
            </a:pPr>
            <a:r>
              <a:rPr kumimoji="0" lang="en-US" sz="2000" dirty="0">
                <a:solidFill>
                  <a:srgbClr val="000000"/>
                </a:solidFill>
              </a:rPr>
              <a:t>Common methods of scanning </a:t>
            </a:r>
          </a:p>
          <a:p>
            <a:pPr lvl="1">
              <a:lnSpc>
                <a:spcPct val="90000"/>
              </a:lnSpc>
              <a:defRPr/>
            </a:pPr>
            <a:r>
              <a:rPr kumimoji="0" lang="en-US" sz="2000" dirty="0">
                <a:solidFill>
                  <a:srgbClr val="000000"/>
                </a:solidFill>
              </a:rPr>
              <a:t> </a:t>
            </a:r>
            <a:r>
              <a:rPr kumimoji="0" lang="en-US" sz="2000" b="1" dirty="0">
                <a:solidFill>
                  <a:srgbClr val="000000"/>
                </a:solidFill>
              </a:rPr>
              <a:t>across-track scanning (</a:t>
            </a:r>
            <a:r>
              <a:rPr kumimoji="0" lang="en-US" sz="2000" b="1" dirty="0">
                <a:solidFill>
                  <a:srgbClr val="FF0000"/>
                </a:solidFill>
              </a:rPr>
              <a:t>whisk-broom scanner</a:t>
            </a:r>
            <a:r>
              <a:rPr kumimoji="0" lang="en-US" sz="2000" b="1" dirty="0">
                <a:solidFill>
                  <a:srgbClr val="000000"/>
                </a:solidFill>
              </a:rPr>
              <a:t>)</a:t>
            </a:r>
            <a:r>
              <a:rPr kumimoji="0" lang="en-US" sz="2000" dirty="0">
                <a:solidFill>
                  <a:srgbClr val="000000"/>
                </a:solidFill>
              </a:rPr>
              <a:t> </a:t>
            </a:r>
          </a:p>
          <a:p>
            <a:pPr lvl="1">
              <a:lnSpc>
                <a:spcPct val="90000"/>
              </a:lnSpc>
              <a:defRPr/>
            </a:pPr>
            <a:r>
              <a:rPr kumimoji="0" lang="en-US" sz="2000" dirty="0">
                <a:solidFill>
                  <a:srgbClr val="000000"/>
                </a:solidFill>
              </a:rPr>
              <a:t> </a:t>
            </a:r>
            <a:r>
              <a:rPr kumimoji="0" lang="en-US" sz="2000" b="1" dirty="0">
                <a:solidFill>
                  <a:srgbClr val="000000"/>
                </a:solidFill>
              </a:rPr>
              <a:t>along-track scanning</a:t>
            </a:r>
            <a:r>
              <a:rPr kumimoji="0" lang="en-US" sz="2000" dirty="0">
                <a:solidFill>
                  <a:srgbClr val="000000"/>
                </a:solidFill>
              </a:rPr>
              <a:t> (</a:t>
            </a:r>
            <a:r>
              <a:rPr kumimoji="0" lang="en-US" sz="2000" b="1" dirty="0">
                <a:solidFill>
                  <a:srgbClr val="FF0000"/>
                </a:solidFill>
              </a:rPr>
              <a:t>push-broom scanner</a:t>
            </a:r>
            <a:r>
              <a:rPr kumimoji="0" lang="en-US" sz="2000" dirty="0">
                <a:solidFill>
                  <a:srgbClr val="000000"/>
                </a:solidFill>
              </a:rPr>
              <a:t>)</a:t>
            </a:r>
          </a:p>
          <a:p>
            <a:pPr>
              <a:lnSpc>
                <a:spcPct val="90000"/>
              </a:lnSpc>
              <a:defRPr/>
            </a:pPr>
            <a:endParaRPr kumimoji="0" lang="en-US" sz="2000" dirty="0">
              <a:solidFill>
                <a:srgbClr val="000000"/>
              </a:solidFill>
              <a:effectLst>
                <a:outerShdw blurRad="38100" dist="38100" dir="2700000" algn="tl">
                  <a:srgbClr val="FFFFFF"/>
                </a:outerShdw>
              </a:effectLst>
            </a:endParaRPr>
          </a:p>
        </p:txBody>
      </p:sp>
      <p:pic>
        <p:nvPicPr>
          <p:cNvPr id="1126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260350"/>
            <a:ext cx="5521325" cy="59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tx1"/>
                </a:solidFill>
              </a:rPr>
              <a:t>Limitations of Multispectral scanners</a:t>
            </a:r>
            <a:endParaRPr lang="en-ZA" sz="3600" dirty="0">
              <a:solidFill>
                <a:schemeClr val="tx1"/>
              </a:solidFill>
            </a:endParaRPr>
          </a:p>
        </p:txBody>
      </p:sp>
      <p:sp>
        <p:nvSpPr>
          <p:cNvPr id="3" name="Content Placeholder 2"/>
          <p:cNvSpPr>
            <a:spLocks noGrp="1"/>
          </p:cNvSpPr>
          <p:nvPr>
            <p:ph idx="1"/>
          </p:nvPr>
        </p:nvSpPr>
        <p:spPr/>
        <p:txBody>
          <a:bodyPr/>
          <a:lstStyle/>
          <a:p>
            <a:pPr algn="just"/>
            <a:r>
              <a:rPr lang="en-US" sz="2000" dirty="0" smtClean="0"/>
              <a:t>Limited Spectral Resolution: Multispectral scanners typically capture data in a limited number of discrete spectral bands. </a:t>
            </a:r>
          </a:p>
          <a:p>
            <a:pPr algn="just"/>
            <a:r>
              <a:rPr lang="en-US" sz="2000" dirty="0" smtClean="0"/>
              <a:t>Incomplete Spectral Coverage: While multispectral scanners capture data in multiple bands, there may still be gaps in the spectral coverage. </a:t>
            </a:r>
          </a:p>
          <a:p>
            <a:pPr algn="just"/>
            <a:r>
              <a:rPr lang="en-US" sz="2000" dirty="0" smtClean="0"/>
              <a:t>Reduced Sensitivity to Narrow Features: Multispectral scanners may not effectively capture information from narrow features or small objects due to the relatively broad spatial resolution of the scanner</a:t>
            </a:r>
          </a:p>
          <a:p>
            <a:pPr algn="just"/>
            <a:r>
              <a:rPr lang="en-US" sz="2000" dirty="0" smtClean="0"/>
              <a:t>Lack of Continuous Data: Multispectral scanners capture data in discrete bands, which means that the spectral information is not continuous across the entire electromagnetic spectrum.</a:t>
            </a:r>
            <a:endParaRPr lang="en-ZA" sz="2000" dirty="0"/>
          </a:p>
        </p:txBody>
      </p:sp>
    </p:spTree>
    <p:extLst>
      <p:ext uri="{BB962C8B-B14F-4D97-AF65-F5344CB8AC3E}">
        <p14:creationId xmlns:p14="http://schemas.microsoft.com/office/powerpoint/2010/main" val="2375122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a:xfrm>
            <a:off x="0" y="115888"/>
            <a:ext cx="7451725" cy="720725"/>
          </a:xfrm>
        </p:spPr>
        <p:txBody>
          <a:bodyPr/>
          <a:lstStyle/>
          <a:p>
            <a:pPr>
              <a:defRPr/>
            </a:pPr>
            <a:r>
              <a:rPr lang="en-US" sz="3600" i="0">
                <a:solidFill>
                  <a:srgbClr val="000000"/>
                </a:solidFill>
                <a:effectLst/>
              </a:rPr>
              <a:t>Whiskbroom scanners</a:t>
            </a:r>
            <a:r>
              <a:rPr lang="en-US" sz="4000">
                <a:solidFill>
                  <a:srgbClr val="000000"/>
                </a:solidFill>
                <a:effectLst>
                  <a:outerShdw blurRad="38100" dist="38100" dir="2700000" algn="tl">
                    <a:srgbClr val="FFFFFF"/>
                  </a:outerShdw>
                </a:effectLst>
              </a:rPr>
              <a:t> </a:t>
            </a:r>
          </a:p>
        </p:txBody>
      </p:sp>
      <p:sp>
        <p:nvSpPr>
          <p:cNvPr id="12291" name="Rectangle 3"/>
          <p:cNvSpPr>
            <a:spLocks noGrp="1" noChangeArrowheads="1"/>
          </p:cNvSpPr>
          <p:nvPr>
            <p:ph type="body" idx="1"/>
          </p:nvPr>
        </p:nvSpPr>
        <p:spPr>
          <a:xfrm>
            <a:off x="179388" y="1052513"/>
            <a:ext cx="3022600" cy="4911725"/>
          </a:xfrm>
        </p:spPr>
        <p:txBody>
          <a:bodyPr/>
          <a:lstStyle/>
          <a:p>
            <a:r>
              <a:rPr lang="en-US" altLang="en-US" sz="2000" smtClean="0">
                <a:solidFill>
                  <a:srgbClr val="000000"/>
                </a:solidFill>
              </a:rPr>
              <a:t>Single </a:t>
            </a:r>
            <a:r>
              <a:rPr lang="en-US" altLang="en-US" sz="2000" smtClean="0">
                <a:solidFill>
                  <a:srgbClr val="FF0000"/>
                </a:solidFill>
              </a:rPr>
              <a:t>detector plus rotating mirror used</a:t>
            </a:r>
          </a:p>
          <a:p>
            <a:r>
              <a:rPr lang="en-US" altLang="en-US" sz="2000" smtClean="0">
                <a:solidFill>
                  <a:srgbClr val="000000"/>
                </a:solidFill>
              </a:rPr>
              <a:t>Detector </a:t>
            </a:r>
            <a:r>
              <a:rPr lang="en-US" altLang="en-US" sz="2000" smtClean="0">
                <a:solidFill>
                  <a:srgbClr val="FF0000"/>
                </a:solidFill>
              </a:rPr>
              <a:t>beam sweeps in a straight line across the</a:t>
            </a:r>
            <a:r>
              <a:rPr lang="en-US" altLang="en-US" sz="2000" smtClean="0">
                <a:solidFill>
                  <a:srgbClr val="000000"/>
                </a:solidFill>
              </a:rPr>
              <a:t> satellite track</a:t>
            </a:r>
          </a:p>
          <a:p>
            <a:endParaRPr lang="en-US" altLang="en-US" sz="2000" smtClean="0">
              <a:solidFill>
                <a:srgbClr val="000000"/>
              </a:solidFill>
            </a:endParaRPr>
          </a:p>
          <a:p>
            <a:endParaRPr lang="en-US" altLang="en-US" smtClean="0">
              <a:solidFill>
                <a:srgbClr val="000000"/>
              </a:solidFill>
            </a:endParaRPr>
          </a:p>
          <a:p>
            <a:endParaRPr lang="en-US" altLang="en-US" smtClean="0"/>
          </a:p>
        </p:txBody>
      </p:sp>
      <p:pic>
        <p:nvPicPr>
          <p:cNvPr id="12292" name="Picture 4" descr="sensor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8650" y="0"/>
            <a:ext cx="470535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260350"/>
            <a:ext cx="6156325" cy="549275"/>
          </a:xfrm>
        </p:spPr>
        <p:txBody>
          <a:bodyPr/>
          <a:lstStyle/>
          <a:p>
            <a:r>
              <a:rPr lang="en-US" altLang="en-US" sz="3600" i="0" smtClean="0">
                <a:solidFill>
                  <a:srgbClr val="000000"/>
                </a:solidFill>
                <a:effectLst/>
              </a:rPr>
              <a:t>Push broom scanners</a:t>
            </a:r>
            <a:br>
              <a:rPr lang="en-US" altLang="en-US" sz="3600" i="0" smtClean="0">
                <a:solidFill>
                  <a:srgbClr val="000000"/>
                </a:solidFill>
                <a:effectLst/>
              </a:rPr>
            </a:br>
            <a:endParaRPr lang="en-US" altLang="en-US" sz="3600" i="0" smtClean="0">
              <a:solidFill>
                <a:srgbClr val="000000"/>
              </a:solidFill>
              <a:effectLst/>
            </a:endParaRPr>
          </a:p>
        </p:txBody>
      </p:sp>
      <p:sp>
        <p:nvSpPr>
          <p:cNvPr id="13315" name="Rectangle 3"/>
          <p:cNvSpPr>
            <a:spLocks noGrp="1" noChangeArrowheads="1"/>
          </p:cNvSpPr>
          <p:nvPr>
            <p:ph type="body" idx="1"/>
          </p:nvPr>
        </p:nvSpPr>
        <p:spPr>
          <a:xfrm>
            <a:off x="179388" y="908050"/>
            <a:ext cx="3744912" cy="5616575"/>
          </a:xfrm>
        </p:spPr>
        <p:txBody>
          <a:bodyPr/>
          <a:lstStyle/>
          <a:p>
            <a:pPr>
              <a:lnSpc>
                <a:spcPct val="80000"/>
              </a:lnSpc>
            </a:pPr>
            <a:r>
              <a:rPr lang="en-US" altLang="en-US" sz="1800" smtClean="0">
                <a:solidFill>
                  <a:srgbClr val="000000"/>
                </a:solidFill>
              </a:rPr>
              <a:t>Based on </a:t>
            </a:r>
            <a:r>
              <a:rPr lang="en-US" altLang="en-US" sz="1800" b="1" smtClean="0">
                <a:solidFill>
                  <a:srgbClr val="FF0000"/>
                </a:solidFill>
              </a:rPr>
              <a:t>charge coupled devices</a:t>
            </a:r>
            <a:r>
              <a:rPr lang="en-US" altLang="en-US" sz="1800" smtClean="0">
                <a:solidFill>
                  <a:srgbClr val="000000"/>
                </a:solidFill>
              </a:rPr>
              <a:t> (CCD) for measuring EME.</a:t>
            </a:r>
          </a:p>
          <a:p>
            <a:pPr>
              <a:lnSpc>
                <a:spcPct val="80000"/>
              </a:lnSpc>
              <a:buFontTx/>
              <a:buNone/>
            </a:pPr>
            <a:endParaRPr lang="en-US" altLang="en-US" sz="1800" smtClean="0">
              <a:solidFill>
                <a:srgbClr val="000000"/>
              </a:solidFill>
            </a:endParaRPr>
          </a:p>
          <a:p>
            <a:pPr>
              <a:lnSpc>
                <a:spcPct val="80000"/>
              </a:lnSpc>
            </a:pPr>
            <a:r>
              <a:rPr lang="en-US" altLang="en-US" sz="1800" smtClean="0">
                <a:solidFill>
                  <a:srgbClr val="000000"/>
                </a:solidFill>
              </a:rPr>
              <a:t>CCD array – a </a:t>
            </a:r>
            <a:r>
              <a:rPr lang="en-US" altLang="en-US" sz="1800" b="1" smtClean="0">
                <a:solidFill>
                  <a:srgbClr val="FF0000"/>
                </a:solidFill>
              </a:rPr>
              <a:t>line of photo-sensitive, solid state detectors</a:t>
            </a:r>
          </a:p>
          <a:p>
            <a:pPr>
              <a:lnSpc>
                <a:spcPct val="80000"/>
              </a:lnSpc>
              <a:buFontTx/>
              <a:buNone/>
            </a:pPr>
            <a:endParaRPr lang="en-US" altLang="en-US" sz="1800" smtClean="0">
              <a:solidFill>
                <a:srgbClr val="000000"/>
              </a:solidFill>
            </a:endParaRPr>
          </a:p>
          <a:p>
            <a:pPr>
              <a:lnSpc>
                <a:spcPct val="80000"/>
              </a:lnSpc>
            </a:pPr>
            <a:r>
              <a:rPr lang="en-US" altLang="en-US" sz="1800" smtClean="0">
                <a:solidFill>
                  <a:srgbClr val="000000"/>
                </a:solidFill>
              </a:rPr>
              <a:t>Records </a:t>
            </a:r>
            <a:r>
              <a:rPr lang="en-US" altLang="en-US" sz="1800" b="1" smtClean="0">
                <a:solidFill>
                  <a:srgbClr val="FF0000"/>
                </a:solidFill>
              </a:rPr>
              <a:t>one entire line at a time</a:t>
            </a:r>
          </a:p>
          <a:p>
            <a:pPr>
              <a:lnSpc>
                <a:spcPct val="80000"/>
              </a:lnSpc>
              <a:buFontTx/>
              <a:buNone/>
            </a:pPr>
            <a:endParaRPr lang="en-US" altLang="en-US" sz="1800" smtClean="0">
              <a:solidFill>
                <a:srgbClr val="000000"/>
              </a:solidFill>
            </a:endParaRPr>
          </a:p>
          <a:p>
            <a:pPr>
              <a:lnSpc>
                <a:spcPct val="80000"/>
              </a:lnSpc>
            </a:pPr>
            <a:r>
              <a:rPr lang="en-US" altLang="en-US" sz="1800" smtClean="0">
                <a:solidFill>
                  <a:srgbClr val="000000"/>
                </a:solidFill>
              </a:rPr>
              <a:t>Each </a:t>
            </a:r>
            <a:r>
              <a:rPr lang="en-US" altLang="en-US" sz="1800" b="1" smtClean="0">
                <a:solidFill>
                  <a:srgbClr val="FF0000"/>
                </a:solidFill>
              </a:rPr>
              <a:t>position</a:t>
            </a:r>
            <a:r>
              <a:rPr lang="en-US" altLang="en-US" sz="1800" smtClean="0">
                <a:solidFill>
                  <a:srgbClr val="000000"/>
                </a:solidFill>
              </a:rPr>
              <a:t> in the line </a:t>
            </a:r>
            <a:r>
              <a:rPr lang="en-US" altLang="en-US" sz="1800" b="1" smtClean="0">
                <a:solidFill>
                  <a:srgbClr val="FF0000"/>
                </a:solidFill>
              </a:rPr>
              <a:t>has its own detector</a:t>
            </a:r>
          </a:p>
          <a:p>
            <a:pPr>
              <a:lnSpc>
                <a:spcPct val="80000"/>
              </a:lnSpc>
              <a:buFontTx/>
              <a:buNone/>
            </a:pPr>
            <a:endParaRPr lang="en-US" altLang="en-US" sz="1800" b="1" smtClean="0">
              <a:solidFill>
                <a:srgbClr val="FF0000"/>
              </a:solidFill>
            </a:endParaRPr>
          </a:p>
          <a:p>
            <a:pPr>
              <a:lnSpc>
                <a:spcPct val="80000"/>
              </a:lnSpc>
            </a:pPr>
            <a:r>
              <a:rPr lang="en-US" altLang="en-US" sz="1800" smtClean="0">
                <a:solidFill>
                  <a:srgbClr val="000000"/>
                </a:solidFill>
              </a:rPr>
              <a:t>Builds up images by </a:t>
            </a:r>
            <a:r>
              <a:rPr lang="en-US" altLang="en-US" sz="1800" b="1" smtClean="0">
                <a:solidFill>
                  <a:srgbClr val="FF0000"/>
                </a:solidFill>
              </a:rPr>
              <a:t>scanning entire lines along the direction of motion of the platform</a:t>
            </a:r>
          </a:p>
          <a:p>
            <a:pPr>
              <a:lnSpc>
                <a:spcPct val="80000"/>
              </a:lnSpc>
              <a:buFontTx/>
              <a:buNone/>
            </a:pPr>
            <a:endParaRPr lang="en-US" altLang="en-US" sz="1800" b="1" smtClean="0">
              <a:solidFill>
                <a:srgbClr val="FF0000"/>
              </a:solidFill>
            </a:endParaRPr>
          </a:p>
          <a:p>
            <a:pPr>
              <a:lnSpc>
                <a:spcPct val="80000"/>
              </a:lnSpc>
            </a:pPr>
            <a:r>
              <a:rPr lang="en-US" altLang="en-US" sz="1800" smtClean="0">
                <a:solidFill>
                  <a:srgbClr val="000000"/>
                </a:solidFill>
              </a:rPr>
              <a:t>Stable geometry &amp; less noise</a:t>
            </a:r>
          </a:p>
          <a:p>
            <a:pPr>
              <a:lnSpc>
                <a:spcPct val="80000"/>
              </a:lnSpc>
              <a:buFontTx/>
              <a:buNone/>
            </a:pPr>
            <a:endParaRPr lang="en-US" altLang="en-US" sz="1800" smtClean="0">
              <a:solidFill>
                <a:srgbClr val="000000"/>
              </a:solidFill>
            </a:endParaRPr>
          </a:p>
          <a:p>
            <a:pPr>
              <a:lnSpc>
                <a:spcPct val="80000"/>
              </a:lnSpc>
            </a:pPr>
            <a:r>
              <a:rPr lang="en-US" altLang="en-US" sz="1800" smtClean="0">
                <a:solidFill>
                  <a:srgbClr val="000000"/>
                </a:solidFill>
              </a:rPr>
              <a:t>No use of a mirror</a:t>
            </a:r>
          </a:p>
          <a:p>
            <a:pPr>
              <a:lnSpc>
                <a:spcPct val="80000"/>
              </a:lnSpc>
            </a:pPr>
            <a:endParaRPr lang="en-US" altLang="en-US" sz="1800" smtClean="0"/>
          </a:p>
        </p:txBody>
      </p:sp>
      <p:pic>
        <p:nvPicPr>
          <p:cNvPr id="13316" name="Picture 4" descr="sensors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4063" y="0"/>
            <a:ext cx="4579937"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eadow">
  <a:themeElements>
    <a:clrScheme name="Meadow 2">
      <a:dk1>
        <a:srgbClr val="003300"/>
      </a:dk1>
      <a:lt1>
        <a:srgbClr val="F1F7E9"/>
      </a:lt1>
      <a:dk2>
        <a:srgbClr val="FFFFFF"/>
      </a:dk2>
      <a:lt2>
        <a:srgbClr val="366B1B"/>
      </a:lt2>
      <a:accent1>
        <a:srgbClr val="8BAE6C"/>
      </a:accent1>
      <a:accent2>
        <a:srgbClr val="FF66FF"/>
      </a:accent2>
      <a:accent3>
        <a:srgbClr val="F7FAF2"/>
      </a:accent3>
      <a:accent4>
        <a:srgbClr val="002A00"/>
      </a:accent4>
      <a:accent5>
        <a:srgbClr val="C4D3BA"/>
      </a:accent5>
      <a:accent6>
        <a:srgbClr val="E75CE7"/>
      </a:accent6>
      <a:hlink>
        <a:srgbClr val="808000"/>
      </a:hlink>
      <a:folHlink>
        <a:srgbClr val="8DBA76"/>
      </a:folHlink>
    </a:clrScheme>
    <a:fontScheme name="Meadow">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FFFFFF"/>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Impact" pitchFamily="34" charset="0"/>
          </a:defRPr>
        </a:defPPr>
      </a:lstStyle>
    </a:spDef>
    <a:lnDef>
      <a:spPr bwMode="auto">
        <a:xfrm>
          <a:off x="0" y="0"/>
          <a:ext cx="1" cy="1"/>
        </a:xfrm>
        <a:custGeom>
          <a:avLst/>
          <a:gdLst/>
          <a:ahLst/>
          <a:cxnLst/>
          <a:rect l="0" t="0" r="0" b="0"/>
          <a:pathLst/>
        </a:custGeom>
        <a:noFill/>
        <a:ln w="9525" cap="flat" cmpd="sng" algn="ctr">
          <a:solidFill>
            <a:srgbClr val="FFFFFF"/>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Impact" pitchFamily="34" charset="0"/>
          </a:defRPr>
        </a:defPPr>
      </a:lstStyle>
    </a:lnDef>
  </a:objectDefaults>
  <a:extraClrSchemeLst>
    <a:extraClrScheme>
      <a:clrScheme name="Meadow 1">
        <a:dk1>
          <a:srgbClr val="112208"/>
        </a:dk1>
        <a:lt1>
          <a:srgbClr val="FFFFFF"/>
        </a:lt1>
        <a:dk2>
          <a:srgbClr val="3D541E"/>
        </a:dk2>
        <a:lt2>
          <a:srgbClr val="FFFFFF"/>
        </a:lt2>
        <a:accent1>
          <a:srgbClr val="8BAE6C"/>
        </a:accent1>
        <a:accent2>
          <a:srgbClr val="FF66FF"/>
        </a:accent2>
        <a:accent3>
          <a:srgbClr val="AFB3AB"/>
        </a:accent3>
        <a:accent4>
          <a:srgbClr val="DADADA"/>
        </a:accent4>
        <a:accent5>
          <a:srgbClr val="C4D3BA"/>
        </a:accent5>
        <a:accent6>
          <a:srgbClr val="E75CE7"/>
        </a:accent6>
        <a:hlink>
          <a:srgbClr val="808000"/>
        </a:hlink>
        <a:folHlink>
          <a:srgbClr val="162B0B"/>
        </a:folHlink>
      </a:clrScheme>
      <a:clrMap bg1="dk2" tx1="lt1" bg2="dk1" tx2="lt2" accent1="accent1" accent2="accent2" accent3="accent3" accent4="accent4" accent5="accent5" accent6="accent6" hlink="hlink" folHlink="folHlink"/>
    </a:extraClrScheme>
    <a:extraClrScheme>
      <a:clrScheme name="Meadow 2">
        <a:dk1>
          <a:srgbClr val="003300"/>
        </a:dk1>
        <a:lt1>
          <a:srgbClr val="F1F7E9"/>
        </a:lt1>
        <a:dk2>
          <a:srgbClr val="FFFFFF"/>
        </a:dk2>
        <a:lt2>
          <a:srgbClr val="366B1B"/>
        </a:lt2>
        <a:accent1>
          <a:srgbClr val="8BAE6C"/>
        </a:accent1>
        <a:accent2>
          <a:srgbClr val="FF66FF"/>
        </a:accent2>
        <a:accent3>
          <a:srgbClr val="F7FAF2"/>
        </a:accent3>
        <a:accent4>
          <a:srgbClr val="002A00"/>
        </a:accent4>
        <a:accent5>
          <a:srgbClr val="C4D3BA"/>
        </a:accent5>
        <a:accent6>
          <a:srgbClr val="E75CE7"/>
        </a:accent6>
        <a:hlink>
          <a:srgbClr val="808000"/>
        </a:hlink>
        <a:folHlink>
          <a:srgbClr val="8DBA76"/>
        </a:folHlink>
      </a:clrScheme>
      <a:clrMap bg1="lt1" tx1="dk1" bg2="lt2" tx2="dk2" accent1="accent1" accent2="accent2" accent3="accent3" accent4="accent4" accent5="accent5" accent6="accent6" hlink="hlink" folHlink="folHlink"/>
    </a:extraClrScheme>
    <a:extraClrScheme>
      <a:clrScheme name="Meadow 3">
        <a:dk1>
          <a:srgbClr val="000000"/>
        </a:dk1>
        <a:lt1>
          <a:srgbClr val="FFFFFF"/>
        </a:lt1>
        <a:dk2>
          <a:srgbClr val="000000"/>
        </a:dk2>
        <a:lt2>
          <a:srgbClr val="393939"/>
        </a:lt2>
        <a:accent1>
          <a:srgbClr val="CBCBCB"/>
        </a:accent1>
        <a:accent2>
          <a:srgbClr val="5F5F5F"/>
        </a:accent2>
        <a:accent3>
          <a:srgbClr val="FFFFFF"/>
        </a:accent3>
        <a:accent4>
          <a:srgbClr val="000000"/>
        </a:accent4>
        <a:accent5>
          <a:srgbClr val="E2E2E2"/>
        </a:accent5>
        <a:accent6>
          <a:srgbClr val="555555"/>
        </a:accent6>
        <a:hlink>
          <a:srgbClr val="969696"/>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\\Itcfs03\apps\ITCAPPS\msoff97\Template\Designs\MEADOW.POT</Template>
  <TotalTime>11398</TotalTime>
  <Words>3490</Words>
  <Application>Microsoft Office PowerPoint</Application>
  <PresentationFormat>On-screen Show (4:3)</PresentationFormat>
  <Paragraphs>429</Paragraphs>
  <Slides>48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Arial Black</vt:lpstr>
      <vt:lpstr>Impact</vt:lpstr>
      <vt:lpstr>Symbol</vt:lpstr>
      <vt:lpstr>Times New Roman</vt:lpstr>
      <vt:lpstr>Meadow</vt:lpstr>
      <vt:lpstr>PowerPoint Presentation</vt:lpstr>
      <vt:lpstr>Sensors</vt:lpstr>
      <vt:lpstr>          Passive Sensors</vt:lpstr>
      <vt:lpstr>Passive Sensors Cont..</vt:lpstr>
      <vt:lpstr>Passive Sensors Cont..</vt:lpstr>
      <vt:lpstr> Multispectral Scanner </vt:lpstr>
      <vt:lpstr>Limitations of Multispectral scanners</vt:lpstr>
      <vt:lpstr>Whiskbroom scanners </vt:lpstr>
      <vt:lpstr>Push broom scanners </vt:lpstr>
      <vt:lpstr>PowerPoint Presentation</vt:lpstr>
      <vt:lpstr>Passive Sensors Cont..</vt:lpstr>
      <vt:lpstr>Passive Sensors Cont..</vt:lpstr>
      <vt:lpstr>Passive Sensors Cont..</vt:lpstr>
      <vt:lpstr>Active Sensors</vt:lpstr>
      <vt:lpstr>Active Sensors</vt:lpstr>
      <vt:lpstr>Active Sensors </vt:lpstr>
      <vt:lpstr>Active Sensors</vt:lpstr>
      <vt:lpstr>Active Sensors</vt:lpstr>
      <vt:lpstr>      Platforms</vt:lpstr>
      <vt:lpstr>Orbits</vt:lpstr>
      <vt:lpstr>Spaceborne Remote Sensing</vt:lpstr>
      <vt:lpstr>Geostationary satellites</vt:lpstr>
      <vt:lpstr>PowerPoint Presentation</vt:lpstr>
      <vt:lpstr>Near Polar Orbits</vt:lpstr>
      <vt:lpstr> Selection of Satellite Data</vt:lpstr>
      <vt:lpstr>PowerPoint Presentation</vt:lpstr>
      <vt:lpstr>Some of the Sensors</vt:lpstr>
      <vt:lpstr>PowerPoint Presentation</vt:lpstr>
      <vt:lpstr>Landsat Series</vt:lpstr>
      <vt:lpstr>Landsat 1 - 3</vt:lpstr>
      <vt:lpstr>Landsat 4 and 5 </vt:lpstr>
      <vt:lpstr>Landsat TM</vt:lpstr>
      <vt:lpstr>Landsat 7</vt:lpstr>
      <vt:lpstr>ETM+ useful websites</vt:lpstr>
      <vt:lpstr>PowerPoint Presentation</vt:lpstr>
      <vt:lpstr>AVHRR</vt:lpstr>
      <vt:lpstr>AVHRR </vt:lpstr>
      <vt:lpstr>Meteosat </vt:lpstr>
      <vt:lpstr>PowerPoint Presentation</vt:lpstr>
      <vt:lpstr>TERRA (EOS)</vt:lpstr>
      <vt:lpstr>AQUA (EOS)</vt:lpstr>
      <vt:lpstr>AQUA (EOS)</vt:lpstr>
      <vt:lpstr>ASTER</vt:lpstr>
      <vt:lpstr>ASTER</vt:lpstr>
      <vt:lpstr>PowerPoint Presentation</vt:lpstr>
      <vt:lpstr>Benefits of ASTER</vt:lpstr>
      <vt:lpstr>MODIS</vt:lpstr>
      <vt:lpstr>MODIS</vt:lpstr>
    </vt:vector>
  </TitlesOfParts>
  <Company>ITC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PhD proposal</dc:title>
  <dc:creator>user</dc:creator>
  <cp:lastModifiedBy>Trylee Nyasha Matongera</cp:lastModifiedBy>
  <cp:revision>680</cp:revision>
  <cp:lastPrinted>2001-03-12T14:20:54Z</cp:lastPrinted>
  <dcterms:created xsi:type="dcterms:W3CDTF">2000-12-14T14:26:34Z</dcterms:created>
  <dcterms:modified xsi:type="dcterms:W3CDTF">2023-07-09T12:06:56Z</dcterms:modified>
</cp:coreProperties>
</file>